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8" r:id="rId13"/>
    <p:sldId id="267" r:id="rId14"/>
    <p:sldId id="269" r:id="rId15"/>
    <p:sldId id="270" r:id="rId16"/>
    <p:sldId id="271" r:id="rId17"/>
    <p:sldId id="272" r:id="rId18"/>
    <p:sldId id="273" r:id="rId19"/>
    <p:sldId id="274" r:id="rId20"/>
    <p:sldId id="275" r:id="rId21"/>
    <p:sldId id="276" r:id="rId22"/>
    <p:sldId id="277" r:id="rId23"/>
    <p:sldId id="279" r:id="rId24"/>
    <p:sldId id="278" r:id="rId25"/>
    <p:sldId id="280" r:id="rId26"/>
    <p:sldId id="281" r:id="rId27"/>
    <p:sldId id="282" r:id="rId28"/>
    <p:sldId id="283" r:id="rId29"/>
    <p:sldId id="284" r:id="rId30"/>
    <p:sldId id="285" r:id="rId31"/>
    <p:sldId id="286" r:id="rId32"/>
    <p:sldId id="287" r:id="rId33"/>
    <p:sldId id="289" r:id="rId34"/>
    <p:sldId id="288"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20" r:id="rId57"/>
    <p:sldId id="311" r:id="rId58"/>
    <p:sldId id="312" r:id="rId59"/>
    <p:sldId id="313" r:id="rId60"/>
    <p:sldId id="314" r:id="rId61"/>
    <p:sldId id="315" r:id="rId62"/>
    <p:sldId id="316" r:id="rId63"/>
    <p:sldId id="317" r:id="rId64"/>
    <p:sldId id="318" r:id="rId65"/>
    <p:sldId id="319"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9" r:id="rId84"/>
    <p:sldId id="338" r:id="rId85"/>
    <p:sldId id="340" r:id="rId86"/>
    <p:sldId id="341" r:id="rId87"/>
    <p:sldId id="342" r:id="rId88"/>
    <p:sldId id="343" r:id="rId89"/>
    <p:sldId id="344" r:id="rId90"/>
    <p:sldId id="345" r:id="rId91"/>
    <p:sldId id="346" r:id="rId92"/>
    <p:sldId id="347" r:id="rId9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howGuides="1">
      <p:cViewPr varScale="1">
        <p:scale>
          <a:sx n="67" d="100"/>
          <a:sy n="67" d="100"/>
        </p:scale>
        <p:origin x="78" y="13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viewProps" Target="view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FA626F1A-B311-4C3B-B104-A21C6A613D0E}" type="datetimeFigureOut">
              <a:rPr lang="zh-CN" altLang="en-US" smtClean="0"/>
              <a:t>2019/8/19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811F7E0-570C-42C4-A81E-79CCC65F5D30}" type="slidenum">
              <a:rPr lang="zh-CN" altLang="en-US" smtClean="0"/>
              <a:t>‹#›</a:t>
            </a:fld>
            <a:endParaRPr lang="zh-CN" altLang="en-US"/>
          </a:p>
        </p:txBody>
      </p:sp>
    </p:spTree>
    <p:extLst>
      <p:ext uri="{BB962C8B-B14F-4D97-AF65-F5344CB8AC3E}">
        <p14:creationId xmlns:p14="http://schemas.microsoft.com/office/powerpoint/2010/main" val="39863228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FA626F1A-B311-4C3B-B104-A21C6A613D0E}" type="datetimeFigureOut">
              <a:rPr lang="zh-CN" altLang="en-US" smtClean="0"/>
              <a:t>2019/8/19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811F7E0-570C-42C4-A81E-79CCC65F5D30}" type="slidenum">
              <a:rPr lang="zh-CN" altLang="en-US" smtClean="0"/>
              <a:t>‹#›</a:t>
            </a:fld>
            <a:endParaRPr lang="zh-CN" altLang="en-US"/>
          </a:p>
        </p:txBody>
      </p:sp>
    </p:spTree>
    <p:extLst>
      <p:ext uri="{BB962C8B-B14F-4D97-AF65-F5344CB8AC3E}">
        <p14:creationId xmlns:p14="http://schemas.microsoft.com/office/powerpoint/2010/main" val="26041284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FA626F1A-B311-4C3B-B104-A21C6A613D0E}" type="datetimeFigureOut">
              <a:rPr lang="zh-CN" altLang="en-US" smtClean="0"/>
              <a:t>2019/8/19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811F7E0-570C-42C4-A81E-79CCC65F5D30}" type="slidenum">
              <a:rPr lang="zh-CN" altLang="en-US" smtClean="0"/>
              <a:t>‹#›</a:t>
            </a:fld>
            <a:endParaRPr lang="zh-CN" altLang="en-US"/>
          </a:p>
        </p:txBody>
      </p:sp>
    </p:spTree>
    <p:extLst>
      <p:ext uri="{BB962C8B-B14F-4D97-AF65-F5344CB8AC3E}">
        <p14:creationId xmlns:p14="http://schemas.microsoft.com/office/powerpoint/2010/main" val="27692599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FA626F1A-B311-4C3B-B104-A21C6A613D0E}" type="datetimeFigureOut">
              <a:rPr lang="zh-CN" altLang="en-US" smtClean="0"/>
              <a:t>2019/8/19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811F7E0-570C-42C4-A81E-79CCC65F5D30}" type="slidenum">
              <a:rPr lang="zh-CN" altLang="en-US" smtClean="0"/>
              <a:t>‹#›</a:t>
            </a:fld>
            <a:endParaRPr lang="zh-CN" altLang="en-US"/>
          </a:p>
        </p:txBody>
      </p:sp>
    </p:spTree>
    <p:extLst>
      <p:ext uri="{BB962C8B-B14F-4D97-AF65-F5344CB8AC3E}">
        <p14:creationId xmlns:p14="http://schemas.microsoft.com/office/powerpoint/2010/main" val="39757984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FA626F1A-B311-4C3B-B104-A21C6A613D0E}" type="datetimeFigureOut">
              <a:rPr lang="zh-CN" altLang="en-US" smtClean="0"/>
              <a:t>2019/8/19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811F7E0-570C-42C4-A81E-79CCC65F5D30}" type="slidenum">
              <a:rPr lang="zh-CN" altLang="en-US" smtClean="0"/>
              <a:t>‹#›</a:t>
            </a:fld>
            <a:endParaRPr lang="zh-CN" altLang="en-US"/>
          </a:p>
        </p:txBody>
      </p:sp>
    </p:spTree>
    <p:extLst>
      <p:ext uri="{BB962C8B-B14F-4D97-AF65-F5344CB8AC3E}">
        <p14:creationId xmlns:p14="http://schemas.microsoft.com/office/powerpoint/2010/main" val="3739793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FA626F1A-B311-4C3B-B104-A21C6A613D0E}" type="datetimeFigureOut">
              <a:rPr lang="zh-CN" altLang="en-US" smtClean="0"/>
              <a:t>2019/8/19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811F7E0-570C-42C4-A81E-79CCC65F5D30}" type="slidenum">
              <a:rPr lang="zh-CN" altLang="en-US" smtClean="0"/>
              <a:t>‹#›</a:t>
            </a:fld>
            <a:endParaRPr lang="zh-CN" altLang="en-US"/>
          </a:p>
        </p:txBody>
      </p:sp>
    </p:spTree>
    <p:extLst>
      <p:ext uri="{BB962C8B-B14F-4D97-AF65-F5344CB8AC3E}">
        <p14:creationId xmlns:p14="http://schemas.microsoft.com/office/powerpoint/2010/main" val="16310598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FA626F1A-B311-4C3B-B104-A21C6A613D0E}" type="datetimeFigureOut">
              <a:rPr lang="zh-CN" altLang="en-US" smtClean="0"/>
              <a:t>2019/8/19</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F811F7E0-570C-42C4-A81E-79CCC65F5D30}" type="slidenum">
              <a:rPr lang="zh-CN" altLang="en-US" smtClean="0"/>
              <a:t>‹#›</a:t>
            </a:fld>
            <a:endParaRPr lang="zh-CN" altLang="en-US"/>
          </a:p>
        </p:txBody>
      </p:sp>
    </p:spTree>
    <p:extLst>
      <p:ext uri="{BB962C8B-B14F-4D97-AF65-F5344CB8AC3E}">
        <p14:creationId xmlns:p14="http://schemas.microsoft.com/office/powerpoint/2010/main" val="24870538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FA626F1A-B311-4C3B-B104-A21C6A613D0E}" type="datetimeFigureOut">
              <a:rPr lang="zh-CN" altLang="en-US" smtClean="0"/>
              <a:t>2019/8/19</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F811F7E0-570C-42C4-A81E-79CCC65F5D30}" type="slidenum">
              <a:rPr lang="zh-CN" altLang="en-US" smtClean="0"/>
              <a:t>‹#›</a:t>
            </a:fld>
            <a:endParaRPr lang="zh-CN" altLang="en-US"/>
          </a:p>
        </p:txBody>
      </p:sp>
    </p:spTree>
    <p:extLst>
      <p:ext uri="{BB962C8B-B14F-4D97-AF65-F5344CB8AC3E}">
        <p14:creationId xmlns:p14="http://schemas.microsoft.com/office/powerpoint/2010/main" val="31990001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FA626F1A-B311-4C3B-B104-A21C6A613D0E}" type="datetimeFigureOut">
              <a:rPr lang="zh-CN" altLang="en-US" smtClean="0"/>
              <a:t>2019/8/19</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F811F7E0-570C-42C4-A81E-79CCC65F5D30}" type="slidenum">
              <a:rPr lang="zh-CN" altLang="en-US" smtClean="0"/>
              <a:t>‹#›</a:t>
            </a:fld>
            <a:endParaRPr lang="zh-CN" altLang="en-US"/>
          </a:p>
        </p:txBody>
      </p:sp>
    </p:spTree>
    <p:extLst>
      <p:ext uri="{BB962C8B-B14F-4D97-AF65-F5344CB8AC3E}">
        <p14:creationId xmlns:p14="http://schemas.microsoft.com/office/powerpoint/2010/main" val="6790595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FA626F1A-B311-4C3B-B104-A21C6A613D0E}" type="datetimeFigureOut">
              <a:rPr lang="zh-CN" altLang="en-US" smtClean="0"/>
              <a:t>2019/8/19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811F7E0-570C-42C4-A81E-79CCC65F5D30}" type="slidenum">
              <a:rPr lang="zh-CN" altLang="en-US" smtClean="0"/>
              <a:t>‹#›</a:t>
            </a:fld>
            <a:endParaRPr lang="zh-CN" altLang="en-US"/>
          </a:p>
        </p:txBody>
      </p:sp>
    </p:spTree>
    <p:extLst>
      <p:ext uri="{BB962C8B-B14F-4D97-AF65-F5344CB8AC3E}">
        <p14:creationId xmlns:p14="http://schemas.microsoft.com/office/powerpoint/2010/main" val="21986032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FA626F1A-B311-4C3B-B104-A21C6A613D0E}" type="datetimeFigureOut">
              <a:rPr lang="zh-CN" altLang="en-US" smtClean="0"/>
              <a:t>2019/8/19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811F7E0-570C-42C4-A81E-79CCC65F5D30}" type="slidenum">
              <a:rPr lang="zh-CN" altLang="en-US" smtClean="0"/>
              <a:t>‹#›</a:t>
            </a:fld>
            <a:endParaRPr lang="zh-CN" altLang="en-US"/>
          </a:p>
        </p:txBody>
      </p:sp>
    </p:spTree>
    <p:extLst>
      <p:ext uri="{BB962C8B-B14F-4D97-AF65-F5344CB8AC3E}">
        <p14:creationId xmlns:p14="http://schemas.microsoft.com/office/powerpoint/2010/main" val="22404907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A626F1A-B311-4C3B-B104-A21C6A613D0E}" type="datetimeFigureOut">
              <a:rPr lang="zh-CN" altLang="en-US" smtClean="0"/>
              <a:t>2019/8/19</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811F7E0-570C-42C4-A81E-79CCC65F5D30}" type="slidenum">
              <a:rPr lang="zh-CN" altLang="en-US" smtClean="0"/>
              <a:t>‹#›</a:t>
            </a:fld>
            <a:endParaRPr lang="zh-CN" altLang="en-US"/>
          </a:p>
        </p:txBody>
      </p:sp>
    </p:spTree>
    <p:extLst>
      <p:ext uri="{BB962C8B-B14F-4D97-AF65-F5344CB8AC3E}">
        <p14:creationId xmlns:p14="http://schemas.microsoft.com/office/powerpoint/2010/main" val="29152756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2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3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3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49.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 Id="rId4" Type="http://schemas.openxmlformats.org/officeDocument/2006/relationships/image" Target="../media/image87.png"/></Relationships>
</file>

<file path=ppt/slides/_rels/slide58.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2.xml"/><Relationship Id="rId4" Type="http://schemas.openxmlformats.org/officeDocument/2006/relationships/image" Target="../media/image90.png"/></Relationships>
</file>

<file path=ppt/slides/_rels/slide59.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2.xml"/><Relationship Id="rId4" Type="http://schemas.openxmlformats.org/officeDocument/2006/relationships/image" Target="../media/image95.png"/></Relationships>
</file>

<file path=ppt/slides/_rels/slide61.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2.xml"/><Relationship Id="rId4" Type="http://schemas.openxmlformats.org/officeDocument/2006/relationships/image" Target="../media/image108.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2.xml"/><Relationship Id="rId6" Type="http://schemas.openxmlformats.org/officeDocument/2006/relationships/image" Target="../media/image114.png"/><Relationship Id="rId5" Type="http://schemas.openxmlformats.org/officeDocument/2006/relationships/image" Target="../media/image113.png"/><Relationship Id="rId4" Type="http://schemas.openxmlformats.org/officeDocument/2006/relationships/image" Target="../media/image112.png"/></Relationships>
</file>

<file path=ppt/slides/_rels/slide72.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18.png"/><Relationship Id="rId7" Type="http://schemas.openxmlformats.org/officeDocument/2006/relationships/image" Target="../media/image122.png"/><Relationship Id="rId2" Type="http://schemas.openxmlformats.org/officeDocument/2006/relationships/image" Target="../media/image117.png"/><Relationship Id="rId1" Type="http://schemas.openxmlformats.org/officeDocument/2006/relationships/slideLayout" Target="../slideLayouts/slideLayout2.xml"/><Relationship Id="rId6" Type="http://schemas.openxmlformats.org/officeDocument/2006/relationships/image" Target="../media/image121.png"/><Relationship Id="rId5" Type="http://schemas.openxmlformats.org/officeDocument/2006/relationships/image" Target="../media/image120.png"/><Relationship Id="rId4" Type="http://schemas.openxmlformats.org/officeDocument/2006/relationships/image" Target="../media/image119.png"/></Relationships>
</file>

<file path=ppt/slides/_rels/slide74.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2.xml"/><Relationship Id="rId5" Type="http://schemas.openxmlformats.org/officeDocument/2006/relationships/image" Target="../media/image126.png"/><Relationship Id="rId4" Type="http://schemas.openxmlformats.org/officeDocument/2006/relationships/image" Target="../media/image125.png"/></Relationships>
</file>

<file path=ppt/slides/_rels/slide75.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139.png"/><Relationship Id="rId7" Type="http://schemas.openxmlformats.org/officeDocument/2006/relationships/image" Target="../media/image143.png"/><Relationship Id="rId2" Type="http://schemas.openxmlformats.org/officeDocument/2006/relationships/image" Target="../media/image138.png"/><Relationship Id="rId1" Type="http://schemas.openxmlformats.org/officeDocument/2006/relationships/slideLayout" Target="../slideLayouts/slideLayout2.xml"/><Relationship Id="rId6" Type="http://schemas.openxmlformats.org/officeDocument/2006/relationships/image" Target="../media/image142.png"/><Relationship Id="rId5" Type="http://schemas.openxmlformats.org/officeDocument/2006/relationships/image" Target="../media/image141.png"/><Relationship Id="rId4" Type="http://schemas.openxmlformats.org/officeDocument/2006/relationships/image" Target="../media/image140.png"/></Relationships>
</file>

<file path=ppt/slides/_rels/slide85.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2391238" y="709952"/>
            <a:ext cx="7409524" cy="5438095"/>
          </a:xfrm>
          <a:prstGeom prst="rect">
            <a:avLst/>
          </a:prstGeom>
        </p:spPr>
      </p:pic>
    </p:spTree>
    <p:extLst>
      <p:ext uri="{BB962C8B-B14F-4D97-AF65-F5344CB8AC3E}">
        <p14:creationId xmlns:p14="http://schemas.microsoft.com/office/powerpoint/2010/main" val="214158073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009934" y="286603"/>
            <a:ext cx="5486400" cy="923330"/>
          </a:xfrm>
          <a:prstGeom prst="rect">
            <a:avLst/>
          </a:prstGeom>
          <a:noFill/>
        </p:spPr>
        <p:txBody>
          <a:bodyPr wrap="square" rtlCol="0">
            <a:spAutoFit/>
          </a:bodyPr>
          <a:lstStyle/>
          <a:p>
            <a:r>
              <a:rPr lang="en-US" altLang="zh-CN" dirty="0" smtClean="0"/>
              <a:t>API</a:t>
            </a:r>
            <a:r>
              <a:rPr lang="zh-CN" altLang="en-US" dirty="0" smtClean="0"/>
              <a:t>：接口 有输入有输出</a:t>
            </a:r>
            <a:endParaRPr lang="en-US" altLang="zh-CN" dirty="0" smtClean="0"/>
          </a:p>
          <a:p>
            <a:endParaRPr lang="en-US" altLang="zh-CN" dirty="0"/>
          </a:p>
          <a:p>
            <a:endParaRPr lang="zh-CN" altLang="en-US" dirty="0"/>
          </a:p>
        </p:txBody>
      </p:sp>
      <p:pic>
        <p:nvPicPr>
          <p:cNvPr id="3" name="图片 2"/>
          <p:cNvPicPr>
            <a:picLocks noChangeAspect="1"/>
          </p:cNvPicPr>
          <p:nvPr/>
        </p:nvPicPr>
        <p:blipFill>
          <a:blip r:embed="rId2"/>
          <a:stretch>
            <a:fillRect/>
          </a:stretch>
        </p:blipFill>
        <p:spPr>
          <a:xfrm>
            <a:off x="1164214" y="1105941"/>
            <a:ext cx="1647619" cy="742857"/>
          </a:xfrm>
          <a:prstGeom prst="rect">
            <a:avLst/>
          </a:prstGeom>
        </p:spPr>
      </p:pic>
      <p:sp>
        <p:nvSpPr>
          <p:cNvPr id="4" name="文本框 3"/>
          <p:cNvSpPr txBox="1"/>
          <p:nvPr/>
        </p:nvSpPr>
        <p:spPr>
          <a:xfrm>
            <a:off x="3111690" y="1057228"/>
            <a:ext cx="3848669" cy="646331"/>
          </a:xfrm>
          <a:prstGeom prst="rect">
            <a:avLst/>
          </a:prstGeom>
          <a:noFill/>
        </p:spPr>
        <p:txBody>
          <a:bodyPr wrap="square" rtlCol="0">
            <a:spAutoFit/>
          </a:bodyPr>
          <a:lstStyle/>
          <a:p>
            <a:r>
              <a:rPr lang="en-US" altLang="zh-CN" dirty="0" smtClean="0"/>
              <a:t>Alert</a:t>
            </a:r>
            <a:r>
              <a:rPr lang="zh-CN" altLang="en-US" dirty="0" smtClean="0"/>
              <a:t>是</a:t>
            </a:r>
            <a:r>
              <a:rPr lang="en-US" altLang="zh-CN" dirty="0" smtClean="0"/>
              <a:t>DOM</a:t>
            </a:r>
            <a:r>
              <a:rPr lang="zh-CN" altLang="en-US" dirty="0" smtClean="0"/>
              <a:t>提供的接口，输入就是</a:t>
            </a:r>
            <a:r>
              <a:rPr lang="en-US" altLang="zh-CN" dirty="0" smtClean="0"/>
              <a:t>123</a:t>
            </a:r>
            <a:r>
              <a:rPr lang="zh-CN" altLang="en-US" dirty="0" smtClean="0"/>
              <a:t>，输出的就是一种效果</a:t>
            </a:r>
            <a:endParaRPr lang="zh-CN" altLang="en-US" dirty="0"/>
          </a:p>
        </p:txBody>
      </p:sp>
      <p:sp>
        <p:nvSpPr>
          <p:cNvPr id="5" name="文本框 4"/>
          <p:cNvSpPr txBox="1"/>
          <p:nvPr/>
        </p:nvSpPr>
        <p:spPr>
          <a:xfrm>
            <a:off x="1164214" y="2210937"/>
            <a:ext cx="4417720" cy="646331"/>
          </a:xfrm>
          <a:prstGeom prst="rect">
            <a:avLst/>
          </a:prstGeom>
          <a:noFill/>
        </p:spPr>
        <p:txBody>
          <a:bodyPr wrap="square" rtlCol="0">
            <a:spAutoFit/>
          </a:bodyPr>
          <a:lstStyle/>
          <a:p>
            <a:r>
              <a:rPr lang="zh-CN" altLang="en-US" dirty="0" smtClean="0"/>
              <a:t>获取一个字符串的长度，不是语言本身提供的，二是</a:t>
            </a:r>
            <a:r>
              <a:rPr lang="en-US" altLang="zh-CN" dirty="0" smtClean="0"/>
              <a:t>API</a:t>
            </a:r>
            <a:r>
              <a:rPr lang="zh-CN" altLang="en-US" dirty="0" smtClean="0"/>
              <a:t>提供的</a:t>
            </a:r>
            <a:endParaRPr lang="zh-CN" altLang="en-US" dirty="0"/>
          </a:p>
        </p:txBody>
      </p:sp>
      <p:pic>
        <p:nvPicPr>
          <p:cNvPr id="6" name="图片 5"/>
          <p:cNvPicPr>
            <a:picLocks noChangeAspect="1"/>
          </p:cNvPicPr>
          <p:nvPr/>
        </p:nvPicPr>
        <p:blipFill>
          <a:blip r:embed="rId3"/>
          <a:stretch>
            <a:fillRect/>
          </a:stretch>
        </p:blipFill>
        <p:spPr>
          <a:xfrm>
            <a:off x="1164214" y="3219407"/>
            <a:ext cx="8438095" cy="2152381"/>
          </a:xfrm>
          <a:prstGeom prst="rect">
            <a:avLst/>
          </a:prstGeom>
        </p:spPr>
      </p:pic>
    </p:spTree>
    <p:extLst>
      <p:ext uri="{BB962C8B-B14F-4D97-AF65-F5344CB8AC3E}">
        <p14:creationId xmlns:p14="http://schemas.microsoft.com/office/powerpoint/2010/main" val="38843058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914385" y="768211"/>
            <a:ext cx="7742857" cy="3847619"/>
          </a:xfrm>
          <a:prstGeom prst="rect">
            <a:avLst/>
          </a:prstGeom>
        </p:spPr>
      </p:pic>
    </p:spTree>
    <p:extLst>
      <p:ext uri="{BB962C8B-B14F-4D97-AF65-F5344CB8AC3E}">
        <p14:creationId xmlns:p14="http://schemas.microsoft.com/office/powerpoint/2010/main" val="15357045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2376952" y="1267095"/>
            <a:ext cx="7438095" cy="4323809"/>
          </a:xfrm>
          <a:prstGeom prst="rect">
            <a:avLst/>
          </a:prstGeom>
        </p:spPr>
      </p:pic>
    </p:spTree>
    <p:extLst>
      <p:ext uri="{BB962C8B-B14F-4D97-AF65-F5344CB8AC3E}">
        <p14:creationId xmlns:p14="http://schemas.microsoft.com/office/powerpoint/2010/main" val="42400201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366971" y="234718"/>
            <a:ext cx="4142857" cy="3495238"/>
          </a:xfrm>
          <a:prstGeom prst="rect">
            <a:avLst/>
          </a:prstGeom>
        </p:spPr>
      </p:pic>
      <p:pic>
        <p:nvPicPr>
          <p:cNvPr id="4" name="图片 3"/>
          <p:cNvPicPr>
            <a:picLocks noChangeAspect="1"/>
          </p:cNvPicPr>
          <p:nvPr/>
        </p:nvPicPr>
        <p:blipFill>
          <a:blip r:embed="rId3"/>
          <a:stretch>
            <a:fillRect/>
          </a:stretch>
        </p:blipFill>
        <p:spPr>
          <a:xfrm>
            <a:off x="4755490" y="234718"/>
            <a:ext cx="7266667" cy="3047619"/>
          </a:xfrm>
          <a:prstGeom prst="rect">
            <a:avLst/>
          </a:prstGeom>
        </p:spPr>
      </p:pic>
    </p:spTree>
    <p:extLst>
      <p:ext uri="{BB962C8B-B14F-4D97-AF65-F5344CB8AC3E}">
        <p14:creationId xmlns:p14="http://schemas.microsoft.com/office/powerpoint/2010/main" val="3125714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051911" y="678053"/>
            <a:ext cx="6213910" cy="1792192"/>
          </a:xfrm>
          <a:prstGeom prst="rect">
            <a:avLst/>
          </a:prstGeom>
        </p:spPr>
      </p:pic>
    </p:spTree>
    <p:extLst>
      <p:ext uri="{BB962C8B-B14F-4D97-AF65-F5344CB8AC3E}">
        <p14:creationId xmlns:p14="http://schemas.microsoft.com/office/powerpoint/2010/main" val="18513159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541499" y="500632"/>
            <a:ext cx="4476190" cy="1161905"/>
          </a:xfrm>
          <a:prstGeom prst="rect">
            <a:avLst/>
          </a:prstGeom>
        </p:spPr>
      </p:pic>
      <p:sp>
        <p:nvSpPr>
          <p:cNvPr id="3" name="文本框 2"/>
          <p:cNvSpPr txBox="1"/>
          <p:nvPr/>
        </p:nvSpPr>
        <p:spPr>
          <a:xfrm>
            <a:off x="477672" y="1965278"/>
            <a:ext cx="4831307" cy="369332"/>
          </a:xfrm>
          <a:prstGeom prst="rect">
            <a:avLst/>
          </a:prstGeom>
          <a:noFill/>
        </p:spPr>
        <p:txBody>
          <a:bodyPr wrap="square" rtlCol="0">
            <a:spAutoFit/>
          </a:bodyPr>
          <a:lstStyle/>
          <a:p>
            <a:r>
              <a:rPr lang="zh-CN" altLang="en-US" dirty="0" smtClean="0"/>
              <a:t>安装服务，删除服务，操作服务</a:t>
            </a:r>
            <a:endParaRPr lang="zh-CN" altLang="en-US" dirty="0"/>
          </a:p>
        </p:txBody>
      </p:sp>
    </p:spTree>
    <p:extLst>
      <p:ext uri="{BB962C8B-B14F-4D97-AF65-F5344CB8AC3E}">
        <p14:creationId xmlns:p14="http://schemas.microsoft.com/office/powerpoint/2010/main" val="32972342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971300" y="259643"/>
            <a:ext cx="3971429" cy="1971429"/>
          </a:xfrm>
          <a:prstGeom prst="rect">
            <a:avLst/>
          </a:prstGeom>
        </p:spPr>
      </p:pic>
      <p:sp>
        <p:nvSpPr>
          <p:cNvPr id="3" name="文本框 2"/>
          <p:cNvSpPr txBox="1"/>
          <p:nvPr/>
        </p:nvSpPr>
        <p:spPr>
          <a:xfrm>
            <a:off x="873457" y="2511188"/>
            <a:ext cx="5472752" cy="369332"/>
          </a:xfrm>
          <a:prstGeom prst="rect">
            <a:avLst/>
          </a:prstGeom>
          <a:noFill/>
        </p:spPr>
        <p:txBody>
          <a:bodyPr wrap="square" rtlCol="0">
            <a:spAutoFit/>
          </a:bodyPr>
          <a:lstStyle/>
          <a:p>
            <a:r>
              <a:rPr lang="en-US" altLang="zh-CN" dirty="0" smtClean="0"/>
              <a:t>PHP</a:t>
            </a:r>
            <a:r>
              <a:rPr lang="zh-CN" altLang="en-US" dirty="0" smtClean="0"/>
              <a:t>的</a:t>
            </a:r>
            <a:r>
              <a:rPr lang="en-US" altLang="zh-CN" dirty="0" smtClean="0"/>
              <a:t>REPL</a:t>
            </a:r>
            <a:endParaRPr lang="zh-CN" altLang="en-US" dirty="0"/>
          </a:p>
        </p:txBody>
      </p:sp>
      <p:pic>
        <p:nvPicPr>
          <p:cNvPr id="4" name="图片 3"/>
          <p:cNvPicPr>
            <a:picLocks noChangeAspect="1"/>
          </p:cNvPicPr>
          <p:nvPr/>
        </p:nvPicPr>
        <p:blipFill>
          <a:blip r:embed="rId3"/>
          <a:stretch>
            <a:fillRect/>
          </a:stretch>
        </p:blipFill>
        <p:spPr>
          <a:xfrm>
            <a:off x="5803747" y="526310"/>
            <a:ext cx="5142857" cy="3409524"/>
          </a:xfrm>
          <a:prstGeom prst="rect">
            <a:avLst/>
          </a:prstGeom>
        </p:spPr>
      </p:pic>
    </p:spTree>
    <p:extLst>
      <p:ext uri="{BB962C8B-B14F-4D97-AF65-F5344CB8AC3E}">
        <p14:creationId xmlns:p14="http://schemas.microsoft.com/office/powerpoint/2010/main" val="8747065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196000" y="338524"/>
            <a:ext cx="9800000" cy="6180952"/>
          </a:xfrm>
          <a:prstGeom prst="rect">
            <a:avLst/>
          </a:prstGeom>
        </p:spPr>
      </p:pic>
    </p:spTree>
    <p:extLst>
      <p:ext uri="{BB962C8B-B14F-4D97-AF65-F5344CB8AC3E}">
        <p14:creationId xmlns:p14="http://schemas.microsoft.com/office/powerpoint/2010/main" val="621751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660614" y="962856"/>
            <a:ext cx="5291413" cy="3636439"/>
          </a:xfrm>
          <a:prstGeom prst="rect">
            <a:avLst/>
          </a:prstGeom>
        </p:spPr>
      </p:pic>
    </p:spTree>
    <p:extLst>
      <p:ext uri="{BB962C8B-B14F-4D97-AF65-F5344CB8AC3E}">
        <p14:creationId xmlns:p14="http://schemas.microsoft.com/office/powerpoint/2010/main" val="36482530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416915" y="683978"/>
            <a:ext cx="3980952" cy="4971429"/>
          </a:xfrm>
          <a:prstGeom prst="rect">
            <a:avLst/>
          </a:prstGeom>
        </p:spPr>
      </p:pic>
    </p:spTree>
    <p:extLst>
      <p:ext uri="{BB962C8B-B14F-4D97-AF65-F5344CB8AC3E}">
        <p14:creationId xmlns:p14="http://schemas.microsoft.com/office/powerpoint/2010/main" val="10908280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710421" y="571377"/>
            <a:ext cx="3838095" cy="1457143"/>
          </a:xfrm>
          <a:prstGeom prst="rect">
            <a:avLst/>
          </a:prstGeom>
        </p:spPr>
      </p:pic>
      <p:sp>
        <p:nvSpPr>
          <p:cNvPr id="5" name="文本框 4"/>
          <p:cNvSpPr txBox="1"/>
          <p:nvPr/>
        </p:nvSpPr>
        <p:spPr>
          <a:xfrm>
            <a:off x="955343" y="2347415"/>
            <a:ext cx="2947917" cy="646331"/>
          </a:xfrm>
          <a:prstGeom prst="rect">
            <a:avLst/>
          </a:prstGeom>
          <a:noFill/>
        </p:spPr>
        <p:txBody>
          <a:bodyPr wrap="square" rtlCol="0">
            <a:spAutoFit/>
          </a:bodyPr>
          <a:lstStyle/>
          <a:p>
            <a:r>
              <a:rPr lang="en-US" altLang="zh-CN" dirty="0" smtClean="0"/>
              <a:t>Sublime</a:t>
            </a:r>
            <a:r>
              <a:rPr lang="zh-CN" altLang="en-US" dirty="0" smtClean="0"/>
              <a:t>的右下角改语言环境</a:t>
            </a:r>
            <a:endParaRPr lang="zh-CN" altLang="en-US" dirty="0"/>
          </a:p>
        </p:txBody>
      </p:sp>
      <p:sp>
        <p:nvSpPr>
          <p:cNvPr id="6" name="文本框 5"/>
          <p:cNvSpPr txBox="1"/>
          <p:nvPr/>
        </p:nvSpPr>
        <p:spPr>
          <a:xfrm>
            <a:off x="710421" y="3521122"/>
            <a:ext cx="2947917" cy="1200329"/>
          </a:xfrm>
          <a:prstGeom prst="rect">
            <a:avLst/>
          </a:prstGeom>
          <a:noFill/>
        </p:spPr>
        <p:txBody>
          <a:bodyPr wrap="square" rtlCol="0">
            <a:spAutoFit/>
          </a:bodyPr>
          <a:lstStyle/>
          <a:p>
            <a:r>
              <a:rPr lang="zh-CN" altLang="en-US" dirty="0" smtClean="0"/>
              <a:t>其他环境用</a:t>
            </a:r>
            <a:r>
              <a:rPr lang="en-US" altLang="zh-CN" dirty="0" err="1" smtClean="0"/>
              <a:t>Ctrl+E</a:t>
            </a:r>
            <a:r>
              <a:rPr lang="zh-CN" altLang="en-US" dirty="0" smtClean="0"/>
              <a:t>也可以用对标签</a:t>
            </a:r>
            <a:endParaRPr lang="en-US" altLang="zh-CN" dirty="0" smtClean="0"/>
          </a:p>
          <a:p>
            <a:r>
              <a:rPr lang="en-US" altLang="zh-CN" dirty="0" smtClean="0"/>
              <a:t>EMMET  </a:t>
            </a:r>
            <a:r>
              <a:rPr lang="zh-CN" altLang="en-US" dirty="0" smtClean="0"/>
              <a:t>好像是支持这个就可以</a:t>
            </a:r>
            <a:endParaRPr lang="zh-CN" altLang="en-US" dirty="0"/>
          </a:p>
        </p:txBody>
      </p:sp>
    </p:spTree>
    <p:extLst>
      <p:ext uri="{BB962C8B-B14F-4D97-AF65-F5344CB8AC3E}">
        <p14:creationId xmlns:p14="http://schemas.microsoft.com/office/powerpoint/2010/main" val="25839854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385449" y="247591"/>
            <a:ext cx="6371429" cy="4752381"/>
          </a:xfrm>
          <a:prstGeom prst="rect">
            <a:avLst/>
          </a:prstGeom>
        </p:spPr>
      </p:pic>
    </p:spTree>
    <p:extLst>
      <p:ext uri="{BB962C8B-B14F-4D97-AF65-F5344CB8AC3E}">
        <p14:creationId xmlns:p14="http://schemas.microsoft.com/office/powerpoint/2010/main" val="13994084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387131" y="2073064"/>
            <a:ext cx="11804869" cy="642840"/>
          </a:xfrm>
          <a:prstGeom prst="rect">
            <a:avLst/>
          </a:prstGeom>
        </p:spPr>
      </p:pic>
      <p:pic>
        <p:nvPicPr>
          <p:cNvPr id="3" name="图片 2"/>
          <p:cNvPicPr>
            <a:picLocks noChangeAspect="1"/>
          </p:cNvPicPr>
          <p:nvPr/>
        </p:nvPicPr>
        <p:blipFill>
          <a:blip r:embed="rId3"/>
          <a:stretch>
            <a:fillRect/>
          </a:stretch>
        </p:blipFill>
        <p:spPr>
          <a:xfrm>
            <a:off x="566333" y="108015"/>
            <a:ext cx="3771429" cy="1828571"/>
          </a:xfrm>
          <a:prstGeom prst="rect">
            <a:avLst/>
          </a:prstGeom>
        </p:spPr>
      </p:pic>
      <p:pic>
        <p:nvPicPr>
          <p:cNvPr id="4" name="图片 3"/>
          <p:cNvPicPr>
            <a:picLocks noChangeAspect="1"/>
          </p:cNvPicPr>
          <p:nvPr/>
        </p:nvPicPr>
        <p:blipFill>
          <a:blip r:embed="rId4"/>
          <a:stretch>
            <a:fillRect/>
          </a:stretch>
        </p:blipFill>
        <p:spPr>
          <a:xfrm>
            <a:off x="387131" y="4574682"/>
            <a:ext cx="2404792" cy="1321151"/>
          </a:xfrm>
          <a:prstGeom prst="rect">
            <a:avLst/>
          </a:prstGeom>
        </p:spPr>
      </p:pic>
      <p:pic>
        <p:nvPicPr>
          <p:cNvPr id="5" name="图片 4"/>
          <p:cNvPicPr>
            <a:picLocks noChangeAspect="1"/>
          </p:cNvPicPr>
          <p:nvPr/>
        </p:nvPicPr>
        <p:blipFill>
          <a:blip r:embed="rId5"/>
          <a:stretch>
            <a:fillRect/>
          </a:stretch>
        </p:blipFill>
        <p:spPr>
          <a:xfrm>
            <a:off x="0" y="2946111"/>
            <a:ext cx="4352381" cy="1628571"/>
          </a:xfrm>
          <a:prstGeom prst="rect">
            <a:avLst/>
          </a:prstGeom>
        </p:spPr>
      </p:pic>
      <p:sp>
        <p:nvSpPr>
          <p:cNvPr id="6" name="文本框 5"/>
          <p:cNvSpPr txBox="1"/>
          <p:nvPr/>
        </p:nvSpPr>
        <p:spPr>
          <a:xfrm>
            <a:off x="6591869" y="3493827"/>
            <a:ext cx="2743200" cy="923330"/>
          </a:xfrm>
          <a:prstGeom prst="rect">
            <a:avLst/>
          </a:prstGeom>
          <a:noFill/>
        </p:spPr>
        <p:txBody>
          <a:bodyPr wrap="square" rtlCol="0">
            <a:spAutoFit/>
          </a:bodyPr>
          <a:lstStyle/>
          <a:p>
            <a:r>
              <a:rPr lang="en-US" altLang="zh-CN" dirty="0" err="1" smtClean="0"/>
              <a:t>Isset</a:t>
            </a:r>
            <a:r>
              <a:rPr lang="zh-CN" altLang="en-US" dirty="0" smtClean="0"/>
              <a:t>除了可以判断数组中是否有指定的键，还可以判断是否存在某个变量</a:t>
            </a:r>
            <a:endParaRPr lang="zh-CN" altLang="en-US" dirty="0"/>
          </a:p>
        </p:txBody>
      </p:sp>
    </p:spTree>
    <p:extLst>
      <p:ext uri="{BB962C8B-B14F-4D97-AF65-F5344CB8AC3E}">
        <p14:creationId xmlns:p14="http://schemas.microsoft.com/office/powerpoint/2010/main" val="38871748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281964" y="260647"/>
            <a:ext cx="6523809" cy="4371429"/>
          </a:xfrm>
          <a:prstGeom prst="rect">
            <a:avLst/>
          </a:prstGeom>
        </p:spPr>
      </p:pic>
      <p:pic>
        <p:nvPicPr>
          <p:cNvPr id="3" name="图片 2"/>
          <p:cNvPicPr>
            <a:picLocks noChangeAspect="1"/>
          </p:cNvPicPr>
          <p:nvPr/>
        </p:nvPicPr>
        <p:blipFill>
          <a:blip r:embed="rId3"/>
          <a:stretch>
            <a:fillRect/>
          </a:stretch>
        </p:blipFill>
        <p:spPr>
          <a:xfrm>
            <a:off x="-84704" y="4846021"/>
            <a:ext cx="7257143" cy="1123810"/>
          </a:xfrm>
          <a:prstGeom prst="rect">
            <a:avLst/>
          </a:prstGeom>
        </p:spPr>
      </p:pic>
    </p:spTree>
    <p:extLst>
      <p:ext uri="{BB962C8B-B14F-4D97-AF65-F5344CB8AC3E}">
        <p14:creationId xmlns:p14="http://schemas.microsoft.com/office/powerpoint/2010/main" val="41010268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2005524" y="2609952"/>
            <a:ext cx="8180952" cy="1638095"/>
          </a:xfrm>
          <a:prstGeom prst="rect">
            <a:avLst/>
          </a:prstGeom>
        </p:spPr>
      </p:pic>
    </p:spTree>
    <p:extLst>
      <p:ext uri="{BB962C8B-B14F-4D97-AF65-F5344CB8AC3E}">
        <p14:creationId xmlns:p14="http://schemas.microsoft.com/office/powerpoint/2010/main" val="8822610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728033" y="206238"/>
            <a:ext cx="3127261" cy="3505953"/>
          </a:xfrm>
          <a:prstGeom prst="rect">
            <a:avLst/>
          </a:prstGeom>
        </p:spPr>
      </p:pic>
      <p:sp>
        <p:nvSpPr>
          <p:cNvPr id="3" name="文本框 2"/>
          <p:cNvSpPr txBox="1"/>
          <p:nvPr/>
        </p:nvSpPr>
        <p:spPr>
          <a:xfrm>
            <a:off x="163773" y="3821373"/>
            <a:ext cx="4572000" cy="369332"/>
          </a:xfrm>
          <a:prstGeom prst="rect">
            <a:avLst/>
          </a:prstGeom>
          <a:noFill/>
        </p:spPr>
        <p:txBody>
          <a:bodyPr wrap="square" rtlCol="0">
            <a:spAutoFit/>
          </a:bodyPr>
          <a:lstStyle/>
          <a:p>
            <a:r>
              <a:rPr lang="en-US" altLang="zh-CN" dirty="0" smtClean="0"/>
              <a:t>==</a:t>
            </a:r>
            <a:r>
              <a:rPr lang="zh-CN" altLang="en-US" dirty="0" smtClean="0"/>
              <a:t>是把两边都转成数字类型做的比较</a:t>
            </a:r>
            <a:endParaRPr lang="zh-CN" altLang="en-US" dirty="0"/>
          </a:p>
        </p:txBody>
      </p:sp>
      <p:pic>
        <p:nvPicPr>
          <p:cNvPr id="4" name="图片 3"/>
          <p:cNvPicPr>
            <a:picLocks noChangeAspect="1"/>
          </p:cNvPicPr>
          <p:nvPr/>
        </p:nvPicPr>
        <p:blipFill>
          <a:blip r:embed="rId3"/>
          <a:stretch>
            <a:fillRect/>
          </a:stretch>
        </p:blipFill>
        <p:spPr>
          <a:xfrm>
            <a:off x="412289" y="4510864"/>
            <a:ext cx="4761905" cy="1057143"/>
          </a:xfrm>
          <a:prstGeom prst="rect">
            <a:avLst/>
          </a:prstGeom>
        </p:spPr>
      </p:pic>
    </p:spTree>
    <p:extLst>
      <p:ext uri="{BB962C8B-B14F-4D97-AF65-F5344CB8AC3E}">
        <p14:creationId xmlns:p14="http://schemas.microsoft.com/office/powerpoint/2010/main" val="16110942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504976" y="400633"/>
            <a:ext cx="5571076" cy="1619236"/>
          </a:xfrm>
          <a:prstGeom prst="rect">
            <a:avLst/>
          </a:prstGeom>
        </p:spPr>
      </p:pic>
      <p:pic>
        <p:nvPicPr>
          <p:cNvPr id="3" name="图片 2"/>
          <p:cNvPicPr>
            <a:picLocks noChangeAspect="1"/>
          </p:cNvPicPr>
          <p:nvPr/>
        </p:nvPicPr>
        <p:blipFill>
          <a:blip r:embed="rId3"/>
          <a:stretch>
            <a:fillRect/>
          </a:stretch>
        </p:blipFill>
        <p:spPr>
          <a:xfrm>
            <a:off x="721744" y="2601840"/>
            <a:ext cx="1904762" cy="371429"/>
          </a:xfrm>
          <a:prstGeom prst="rect">
            <a:avLst/>
          </a:prstGeom>
        </p:spPr>
      </p:pic>
      <p:pic>
        <p:nvPicPr>
          <p:cNvPr id="4" name="图片 3"/>
          <p:cNvPicPr>
            <a:picLocks noChangeAspect="1"/>
          </p:cNvPicPr>
          <p:nvPr/>
        </p:nvPicPr>
        <p:blipFill>
          <a:blip r:embed="rId4"/>
          <a:stretch>
            <a:fillRect/>
          </a:stretch>
        </p:blipFill>
        <p:spPr>
          <a:xfrm>
            <a:off x="7232046" y="2389201"/>
            <a:ext cx="4742857" cy="647619"/>
          </a:xfrm>
          <a:prstGeom prst="rect">
            <a:avLst/>
          </a:prstGeom>
        </p:spPr>
      </p:pic>
      <p:sp>
        <p:nvSpPr>
          <p:cNvPr id="5" name="文本框 4"/>
          <p:cNvSpPr txBox="1"/>
          <p:nvPr/>
        </p:nvSpPr>
        <p:spPr>
          <a:xfrm>
            <a:off x="8325134" y="2019869"/>
            <a:ext cx="3179929" cy="369332"/>
          </a:xfrm>
          <a:prstGeom prst="rect">
            <a:avLst/>
          </a:prstGeom>
          <a:noFill/>
        </p:spPr>
        <p:txBody>
          <a:bodyPr wrap="square" rtlCol="0">
            <a:spAutoFit/>
          </a:bodyPr>
          <a:lstStyle/>
          <a:p>
            <a:r>
              <a:rPr lang="zh-CN" altLang="en-US" dirty="0" smtClean="0"/>
              <a:t>配置文件改时区设置</a:t>
            </a:r>
            <a:endParaRPr lang="zh-CN" altLang="en-US" dirty="0"/>
          </a:p>
        </p:txBody>
      </p:sp>
      <p:pic>
        <p:nvPicPr>
          <p:cNvPr id="6" name="图片 5"/>
          <p:cNvPicPr>
            <a:picLocks noChangeAspect="1"/>
          </p:cNvPicPr>
          <p:nvPr/>
        </p:nvPicPr>
        <p:blipFill>
          <a:blip r:embed="rId5"/>
          <a:stretch>
            <a:fillRect/>
          </a:stretch>
        </p:blipFill>
        <p:spPr>
          <a:xfrm>
            <a:off x="2547418" y="2389201"/>
            <a:ext cx="5047619" cy="4133333"/>
          </a:xfrm>
          <a:prstGeom prst="rect">
            <a:avLst/>
          </a:prstGeom>
        </p:spPr>
      </p:pic>
    </p:spTree>
    <p:extLst>
      <p:ext uri="{BB962C8B-B14F-4D97-AF65-F5344CB8AC3E}">
        <p14:creationId xmlns:p14="http://schemas.microsoft.com/office/powerpoint/2010/main" val="18202134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409853" y="839503"/>
            <a:ext cx="9594868" cy="3814383"/>
          </a:xfrm>
          <a:prstGeom prst="rect">
            <a:avLst/>
          </a:prstGeom>
        </p:spPr>
      </p:pic>
      <p:sp>
        <p:nvSpPr>
          <p:cNvPr id="3" name="文本框 2"/>
          <p:cNvSpPr txBox="1"/>
          <p:nvPr/>
        </p:nvSpPr>
        <p:spPr>
          <a:xfrm>
            <a:off x="873457" y="259307"/>
            <a:ext cx="2333767" cy="369332"/>
          </a:xfrm>
          <a:prstGeom prst="rect">
            <a:avLst/>
          </a:prstGeom>
          <a:noFill/>
        </p:spPr>
        <p:txBody>
          <a:bodyPr wrap="square" rtlCol="0">
            <a:spAutoFit/>
          </a:bodyPr>
          <a:lstStyle/>
          <a:p>
            <a:r>
              <a:rPr lang="zh-CN" altLang="en-US" dirty="0" smtClean="0"/>
              <a:t>查</a:t>
            </a:r>
            <a:r>
              <a:rPr lang="en-US" altLang="zh-CN" dirty="0" smtClean="0"/>
              <a:t>PHP</a:t>
            </a:r>
            <a:r>
              <a:rPr lang="zh-CN" altLang="en-US" dirty="0" smtClean="0"/>
              <a:t>文档</a:t>
            </a:r>
            <a:endParaRPr lang="zh-CN" altLang="en-US" dirty="0"/>
          </a:p>
        </p:txBody>
      </p:sp>
    </p:spTree>
    <p:extLst>
      <p:ext uri="{BB962C8B-B14F-4D97-AF65-F5344CB8AC3E}">
        <p14:creationId xmlns:p14="http://schemas.microsoft.com/office/powerpoint/2010/main" val="308211244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358518" y="874271"/>
            <a:ext cx="4511350" cy="763460"/>
          </a:xfrm>
          <a:prstGeom prst="rect">
            <a:avLst/>
          </a:prstGeom>
        </p:spPr>
      </p:pic>
      <p:pic>
        <p:nvPicPr>
          <p:cNvPr id="3" name="图片 2"/>
          <p:cNvPicPr>
            <a:picLocks noChangeAspect="1"/>
          </p:cNvPicPr>
          <p:nvPr/>
        </p:nvPicPr>
        <p:blipFill>
          <a:blip r:embed="rId3"/>
          <a:stretch>
            <a:fillRect/>
          </a:stretch>
        </p:blipFill>
        <p:spPr>
          <a:xfrm>
            <a:off x="358518" y="2104939"/>
            <a:ext cx="6133333" cy="2047619"/>
          </a:xfrm>
          <a:prstGeom prst="rect">
            <a:avLst/>
          </a:prstGeom>
        </p:spPr>
      </p:pic>
    </p:spTree>
    <p:extLst>
      <p:ext uri="{BB962C8B-B14F-4D97-AF65-F5344CB8AC3E}">
        <p14:creationId xmlns:p14="http://schemas.microsoft.com/office/powerpoint/2010/main" val="243862705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672190" y="805190"/>
            <a:ext cx="8847619" cy="5247619"/>
          </a:xfrm>
          <a:prstGeom prst="rect">
            <a:avLst/>
          </a:prstGeom>
        </p:spPr>
      </p:pic>
    </p:spTree>
    <p:extLst>
      <p:ext uri="{BB962C8B-B14F-4D97-AF65-F5344CB8AC3E}">
        <p14:creationId xmlns:p14="http://schemas.microsoft.com/office/powerpoint/2010/main" val="134819264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974172" y="555019"/>
            <a:ext cx="6695238" cy="5857143"/>
          </a:xfrm>
          <a:prstGeom prst="rect">
            <a:avLst/>
          </a:prstGeom>
        </p:spPr>
      </p:pic>
    </p:spTree>
    <p:extLst>
      <p:ext uri="{BB962C8B-B14F-4D97-AF65-F5344CB8AC3E}">
        <p14:creationId xmlns:p14="http://schemas.microsoft.com/office/powerpoint/2010/main" val="342269724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78705" y="332347"/>
            <a:ext cx="4628571" cy="1771429"/>
          </a:xfrm>
          <a:prstGeom prst="rect">
            <a:avLst/>
          </a:prstGeom>
        </p:spPr>
      </p:pic>
      <p:sp>
        <p:nvSpPr>
          <p:cNvPr id="3" name="文本框 2"/>
          <p:cNvSpPr txBox="1"/>
          <p:nvPr/>
        </p:nvSpPr>
        <p:spPr>
          <a:xfrm>
            <a:off x="341194" y="2470245"/>
            <a:ext cx="5718412" cy="1200329"/>
          </a:xfrm>
          <a:prstGeom prst="rect">
            <a:avLst/>
          </a:prstGeom>
          <a:noFill/>
        </p:spPr>
        <p:txBody>
          <a:bodyPr wrap="square" rtlCol="0">
            <a:spAutoFit/>
          </a:bodyPr>
          <a:lstStyle/>
          <a:p>
            <a:r>
              <a:rPr lang="en-US" altLang="zh-CN" dirty="0" smtClean="0"/>
              <a:t>Host</a:t>
            </a:r>
            <a:r>
              <a:rPr lang="zh-CN" altLang="en-US" dirty="0" smtClean="0"/>
              <a:t>文件里面：</a:t>
            </a:r>
            <a:r>
              <a:rPr lang="en-US" altLang="zh-CN" dirty="0" smtClean="0"/>
              <a:t>127</a:t>
            </a:r>
            <a:r>
              <a:rPr lang="zh-CN" altLang="en-US" dirty="0" smtClean="0"/>
              <a:t>这个地址，是我电脑永远的地址</a:t>
            </a:r>
            <a:endParaRPr lang="en-US" altLang="zh-CN" dirty="0" smtClean="0"/>
          </a:p>
          <a:p>
            <a:endParaRPr lang="en-US" altLang="zh-CN" dirty="0"/>
          </a:p>
          <a:p>
            <a:r>
              <a:rPr lang="zh-CN" altLang="en-US" dirty="0" smtClean="0"/>
              <a:t>但是</a:t>
            </a:r>
            <a:r>
              <a:rPr lang="en-US" altLang="zh-CN" dirty="0" smtClean="0"/>
              <a:t>192</a:t>
            </a:r>
            <a:r>
              <a:rPr lang="zh-CN" altLang="en-US" dirty="0" smtClean="0"/>
              <a:t>这个是某个环境的地址，换个环境就不是这个地址了，那么我根据域名就没法访问了</a:t>
            </a:r>
            <a:endParaRPr lang="zh-CN" altLang="en-US" dirty="0"/>
          </a:p>
        </p:txBody>
      </p:sp>
    </p:spTree>
    <p:extLst>
      <p:ext uri="{BB962C8B-B14F-4D97-AF65-F5344CB8AC3E}">
        <p14:creationId xmlns:p14="http://schemas.microsoft.com/office/powerpoint/2010/main" val="265519882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519809" y="938524"/>
            <a:ext cx="9152381" cy="4980952"/>
          </a:xfrm>
          <a:prstGeom prst="rect">
            <a:avLst/>
          </a:prstGeom>
        </p:spPr>
      </p:pic>
    </p:spTree>
    <p:extLst>
      <p:ext uri="{BB962C8B-B14F-4D97-AF65-F5344CB8AC3E}">
        <p14:creationId xmlns:p14="http://schemas.microsoft.com/office/powerpoint/2010/main" val="13212447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3019809" y="733762"/>
            <a:ext cx="6152381" cy="5390476"/>
          </a:xfrm>
          <a:prstGeom prst="rect">
            <a:avLst/>
          </a:prstGeom>
        </p:spPr>
      </p:pic>
    </p:spTree>
    <p:extLst>
      <p:ext uri="{BB962C8B-B14F-4D97-AF65-F5344CB8AC3E}">
        <p14:creationId xmlns:p14="http://schemas.microsoft.com/office/powerpoint/2010/main" val="6043867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2557905" y="1024238"/>
            <a:ext cx="7076190" cy="4809524"/>
          </a:xfrm>
          <a:prstGeom prst="rect">
            <a:avLst/>
          </a:prstGeom>
        </p:spPr>
      </p:pic>
    </p:spTree>
    <p:extLst>
      <p:ext uri="{BB962C8B-B14F-4D97-AF65-F5344CB8AC3E}">
        <p14:creationId xmlns:p14="http://schemas.microsoft.com/office/powerpoint/2010/main" val="45891007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889985" y="399015"/>
            <a:ext cx="7409524" cy="1638095"/>
          </a:xfrm>
          <a:prstGeom prst="rect">
            <a:avLst/>
          </a:prstGeom>
        </p:spPr>
      </p:pic>
      <p:sp>
        <p:nvSpPr>
          <p:cNvPr id="3" name="文本框 2"/>
          <p:cNvSpPr txBox="1"/>
          <p:nvPr/>
        </p:nvSpPr>
        <p:spPr>
          <a:xfrm>
            <a:off x="1310185" y="2238233"/>
            <a:ext cx="3725839" cy="369332"/>
          </a:xfrm>
          <a:prstGeom prst="rect">
            <a:avLst/>
          </a:prstGeom>
          <a:noFill/>
        </p:spPr>
        <p:txBody>
          <a:bodyPr wrap="square" rtlCol="0">
            <a:spAutoFit/>
          </a:bodyPr>
          <a:lstStyle/>
          <a:p>
            <a:r>
              <a:rPr lang="en-US" altLang="zh-CN" dirty="0" smtClean="0"/>
              <a:t>CSS</a:t>
            </a:r>
            <a:r>
              <a:rPr lang="zh-CN" altLang="en-US" dirty="0" smtClean="0"/>
              <a:t>中引</a:t>
            </a:r>
            <a:r>
              <a:rPr lang="en-US" altLang="zh-CN" dirty="0" smtClean="0"/>
              <a:t>CSS</a:t>
            </a:r>
            <a:r>
              <a:rPr lang="zh-CN" altLang="en-US" dirty="0" smtClean="0"/>
              <a:t>文件</a:t>
            </a:r>
            <a:endParaRPr lang="zh-CN" altLang="en-US" dirty="0"/>
          </a:p>
        </p:txBody>
      </p:sp>
    </p:spTree>
    <p:extLst>
      <p:ext uri="{BB962C8B-B14F-4D97-AF65-F5344CB8AC3E}">
        <p14:creationId xmlns:p14="http://schemas.microsoft.com/office/powerpoint/2010/main" val="177776742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284970" y="272199"/>
            <a:ext cx="3563556" cy="601258"/>
          </a:xfrm>
          <a:prstGeom prst="rect">
            <a:avLst/>
          </a:prstGeom>
        </p:spPr>
      </p:pic>
      <p:pic>
        <p:nvPicPr>
          <p:cNvPr id="3" name="图片 2"/>
          <p:cNvPicPr>
            <a:picLocks noChangeAspect="1"/>
          </p:cNvPicPr>
          <p:nvPr/>
        </p:nvPicPr>
        <p:blipFill>
          <a:blip r:embed="rId3"/>
          <a:stretch>
            <a:fillRect/>
          </a:stretch>
        </p:blipFill>
        <p:spPr>
          <a:xfrm>
            <a:off x="284970" y="1097739"/>
            <a:ext cx="1849515" cy="444457"/>
          </a:xfrm>
          <a:prstGeom prst="rect">
            <a:avLst/>
          </a:prstGeom>
        </p:spPr>
      </p:pic>
      <p:pic>
        <p:nvPicPr>
          <p:cNvPr id="4" name="图片 3"/>
          <p:cNvPicPr>
            <a:picLocks noChangeAspect="1"/>
          </p:cNvPicPr>
          <p:nvPr/>
        </p:nvPicPr>
        <p:blipFill>
          <a:blip r:embed="rId4"/>
          <a:stretch>
            <a:fillRect/>
          </a:stretch>
        </p:blipFill>
        <p:spPr>
          <a:xfrm>
            <a:off x="436728" y="1766478"/>
            <a:ext cx="2152381" cy="1419048"/>
          </a:xfrm>
          <a:prstGeom prst="rect">
            <a:avLst/>
          </a:prstGeom>
        </p:spPr>
      </p:pic>
      <p:sp>
        <p:nvSpPr>
          <p:cNvPr id="5" name="文本框 4"/>
          <p:cNvSpPr txBox="1"/>
          <p:nvPr/>
        </p:nvSpPr>
        <p:spPr>
          <a:xfrm>
            <a:off x="532262" y="2435217"/>
            <a:ext cx="2238233" cy="646331"/>
          </a:xfrm>
          <a:prstGeom prst="rect">
            <a:avLst/>
          </a:prstGeom>
          <a:noFill/>
        </p:spPr>
        <p:txBody>
          <a:bodyPr wrap="square" rtlCol="0">
            <a:spAutoFit/>
          </a:bodyPr>
          <a:lstStyle/>
          <a:p>
            <a:r>
              <a:rPr lang="zh-CN" altLang="en-US" dirty="0" smtClean="0">
                <a:solidFill>
                  <a:schemeClr val="accent4"/>
                </a:solidFill>
              </a:rPr>
              <a:t>只要后面没有就不需要加结束标记</a:t>
            </a:r>
            <a:endParaRPr lang="zh-CN" altLang="en-US" dirty="0">
              <a:solidFill>
                <a:schemeClr val="accent4"/>
              </a:solidFill>
            </a:endParaRPr>
          </a:p>
        </p:txBody>
      </p:sp>
      <p:pic>
        <p:nvPicPr>
          <p:cNvPr id="6" name="图片 5"/>
          <p:cNvPicPr>
            <a:picLocks noChangeAspect="1"/>
          </p:cNvPicPr>
          <p:nvPr/>
        </p:nvPicPr>
        <p:blipFill>
          <a:blip r:embed="rId5"/>
          <a:stretch>
            <a:fillRect/>
          </a:stretch>
        </p:blipFill>
        <p:spPr>
          <a:xfrm>
            <a:off x="436728" y="3309634"/>
            <a:ext cx="4628571" cy="3104762"/>
          </a:xfrm>
          <a:prstGeom prst="rect">
            <a:avLst/>
          </a:prstGeom>
        </p:spPr>
      </p:pic>
      <p:pic>
        <p:nvPicPr>
          <p:cNvPr id="8" name="图片 7"/>
          <p:cNvPicPr>
            <a:picLocks noChangeAspect="1"/>
          </p:cNvPicPr>
          <p:nvPr/>
        </p:nvPicPr>
        <p:blipFill>
          <a:blip r:embed="rId6"/>
          <a:stretch>
            <a:fillRect/>
          </a:stretch>
        </p:blipFill>
        <p:spPr>
          <a:xfrm>
            <a:off x="5550045" y="272199"/>
            <a:ext cx="6114286" cy="3161905"/>
          </a:xfrm>
          <a:prstGeom prst="rect">
            <a:avLst/>
          </a:prstGeom>
        </p:spPr>
      </p:pic>
    </p:spTree>
    <p:extLst>
      <p:ext uri="{BB962C8B-B14F-4D97-AF65-F5344CB8AC3E}">
        <p14:creationId xmlns:p14="http://schemas.microsoft.com/office/powerpoint/2010/main" val="364196479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498801" y="1421828"/>
            <a:ext cx="3314286" cy="1895238"/>
          </a:xfrm>
          <a:prstGeom prst="rect">
            <a:avLst/>
          </a:prstGeom>
        </p:spPr>
      </p:pic>
      <p:pic>
        <p:nvPicPr>
          <p:cNvPr id="4" name="图片 3"/>
          <p:cNvPicPr>
            <a:picLocks noChangeAspect="1"/>
          </p:cNvPicPr>
          <p:nvPr/>
        </p:nvPicPr>
        <p:blipFill>
          <a:blip r:embed="rId3"/>
          <a:stretch>
            <a:fillRect/>
          </a:stretch>
        </p:blipFill>
        <p:spPr>
          <a:xfrm>
            <a:off x="498801" y="0"/>
            <a:ext cx="5980952" cy="1190476"/>
          </a:xfrm>
          <a:prstGeom prst="rect">
            <a:avLst/>
          </a:prstGeom>
        </p:spPr>
      </p:pic>
      <p:pic>
        <p:nvPicPr>
          <p:cNvPr id="5" name="图片 4"/>
          <p:cNvPicPr>
            <a:picLocks noChangeAspect="1"/>
          </p:cNvPicPr>
          <p:nvPr/>
        </p:nvPicPr>
        <p:blipFill>
          <a:blip r:embed="rId4"/>
          <a:stretch>
            <a:fillRect/>
          </a:stretch>
        </p:blipFill>
        <p:spPr>
          <a:xfrm>
            <a:off x="342729" y="3548418"/>
            <a:ext cx="5228571" cy="1542857"/>
          </a:xfrm>
          <a:prstGeom prst="rect">
            <a:avLst/>
          </a:prstGeom>
        </p:spPr>
      </p:pic>
      <p:sp>
        <p:nvSpPr>
          <p:cNvPr id="6" name="文本框 5"/>
          <p:cNvSpPr txBox="1"/>
          <p:nvPr/>
        </p:nvSpPr>
        <p:spPr>
          <a:xfrm>
            <a:off x="498801" y="5300304"/>
            <a:ext cx="6215898" cy="369332"/>
          </a:xfrm>
          <a:prstGeom prst="rect">
            <a:avLst/>
          </a:prstGeom>
          <a:noFill/>
        </p:spPr>
        <p:txBody>
          <a:bodyPr wrap="square" rtlCol="0">
            <a:spAutoFit/>
          </a:bodyPr>
          <a:lstStyle/>
          <a:p>
            <a:r>
              <a:rPr lang="en-US" altLang="zh-CN" dirty="0" smtClean="0"/>
              <a:t>Require</a:t>
            </a:r>
            <a:r>
              <a:rPr lang="zh-CN" altLang="en-US" dirty="0" smtClean="0"/>
              <a:t>载入的文件不存在会报一个致命的错误</a:t>
            </a:r>
            <a:endParaRPr lang="zh-CN" altLang="en-US" dirty="0"/>
          </a:p>
        </p:txBody>
      </p:sp>
      <p:pic>
        <p:nvPicPr>
          <p:cNvPr id="7" name="图片 6"/>
          <p:cNvPicPr>
            <a:picLocks noChangeAspect="1"/>
          </p:cNvPicPr>
          <p:nvPr/>
        </p:nvPicPr>
        <p:blipFill>
          <a:blip r:embed="rId5"/>
          <a:stretch>
            <a:fillRect/>
          </a:stretch>
        </p:blipFill>
        <p:spPr>
          <a:xfrm>
            <a:off x="5773003" y="2103049"/>
            <a:ext cx="6095238" cy="990476"/>
          </a:xfrm>
          <a:prstGeom prst="rect">
            <a:avLst/>
          </a:prstGeom>
        </p:spPr>
      </p:pic>
      <p:sp>
        <p:nvSpPr>
          <p:cNvPr id="9" name="文本框 8"/>
          <p:cNvSpPr txBox="1"/>
          <p:nvPr/>
        </p:nvSpPr>
        <p:spPr>
          <a:xfrm>
            <a:off x="8147713" y="595238"/>
            <a:ext cx="2784144" cy="1477328"/>
          </a:xfrm>
          <a:prstGeom prst="rect">
            <a:avLst/>
          </a:prstGeom>
          <a:noFill/>
        </p:spPr>
        <p:txBody>
          <a:bodyPr wrap="square" rtlCol="0">
            <a:spAutoFit/>
          </a:bodyPr>
          <a:lstStyle/>
          <a:p>
            <a:r>
              <a:rPr lang="en-US" altLang="zh-CN" dirty="0" smtClean="0"/>
              <a:t>Include</a:t>
            </a:r>
            <a:r>
              <a:rPr lang="zh-CN" altLang="en-US" dirty="0" smtClean="0"/>
              <a:t>只会产生一个警告，</a:t>
            </a:r>
            <a:endParaRPr lang="en-US" altLang="zh-CN" dirty="0" smtClean="0"/>
          </a:p>
          <a:p>
            <a:r>
              <a:rPr lang="zh-CN" altLang="en-US" dirty="0" smtClean="0"/>
              <a:t>后面的还是会去执行。</a:t>
            </a:r>
            <a:endParaRPr lang="en-US" altLang="zh-CN" dirty="0" smtClean="0"/>
          </a:p>
          <a:p>
            <a:r>
              <a:rPr lang="zh-CN" altLang="en-US" dirty="0" smtClean="0"/>
              <a:t>而且这个</a:t>
            </a:r>
            <a:r>
              <a:rPr lang="en-US" altLang="zh-CN" dirty="0" smtClean="0"/>
              <a:t>warning</a:t>
            </a:r>
            <a:r>
              <a:rPr lang="zh-CN" altLang="en-US" dirty="0" smtClean="0"/>
              <a:t>我可以通过配置使其不显示在网页源代码</a:t>
            </a:r>
            <a:endParaRPr lang="zh-CN" altLang="en-US" dirty="0"/>
          </a:p>
        </p:txBody>
      </p:sp>
      <p:pic>
        <p:nvPicPr>
          <p:cNvPr id="10" name="图片 9"/>
          <p:cNvPicPr>
            <a:picLocks noChangeAspect="1"/>
          </p:cNvPicPr>
          <p:nvPr/>
        </p:nvPicPr>
        <p:blipFill>
          <a:blip r:embed="rId6"/>
          <a:stretch>
            <a:fillRect/>
          </a:stretch>
        </p:blipFill>
        <p:spPr>
          <a:xfrm>
            <a:off x="342729" y="5878665"/>
            <a:ext cx="8542857" cy="666667"/>
          </a:xfrm>
          <a:prstGeom prst="rect">
            <a:avLst/>
          </a:prstGeom>
        </p:spPr>
      </p:pic>
    </p:spTree>
    <p:extLst>
      <p:ext uri="{BB962C8B-B14F-4D97-AF65-F5344CB8AC3E}">
        <p14:creationId xmlns:p14="http://schemas.microsoft.com/office/powerpoint/2010/main" val="6173084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734095" y="624238"/>
            <a:ext cx="8723809" cy="5609524"/>
          </a:xfrm>
          <a:prstGeom prst="rect">
            <a:avLst/>
          </a:prstGeom>
        </p:spPr>
      </p:pic>
    </p:spTree>
    <p:extLst>
      <p:ext uri="{BB962C8B-B14F-4D97-AF65-F5344CB8AC3E}">
        <p14:creationId xmlns:p14="http://schemas.microsoft.com/office/powerpoint/2010/main" val="288441782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999873" y="354722"/>
            <a:ext cx="9619048" cy="6066667"/>
          </a:xfrm>
          <a:prstGeom prst="rect">
            <a:avLst/>
          </a:prstGeom>
        </p:spPr>
      </p:pic>
    </p:spTree>
    <p:extLst>
      <p:ext uri="{BB962C8B-B14F-4D97-AF65-F5344CB8AC3E}">
        <p14:creationId xmlns:p14="http://schemas.microsoft.com/office/powerpoint/2010/main" val="200402509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053575" y="826767"/>
            <a:ext cx="9047619" cy="2447619"/>
          </a:xfrm>
          <a:prstGeom prst="rect">
            <a:avLst/>
          </a:prstGeom>
        </p:spPr>
      </p:pic>
      <p:sp>
        <p:nvSpPr>
          <p:cNvPr id="3" name="文本框 2"/>
          <p:cNvSpPr txBox="1"/>
          <p:nvPr/>
        </p:nvSpPr>
        <p:spPr>
          <a:xfrm>
            <a:off x="1228298" y="3548418"/>
            <a:ext cx="7001301" cy="369332"/>
          </a:xfrm>
          <a:prstGeom prst="rect">
            <a:avLst/>
          </a:prstGeom>
          <a:noFill/>
        </p:spPr>
        <p:txBody>
          <a:bodyPr wrap="square" rtlCol="0">
            <a:spAutoFit/>
          </a:bodyPr>
          <a:lstStyle/>
          <a:p>
            <a:r>
              <a:rPr lang="zh-CN" altLang="en-US" dirty="0" smtClean="0"/>
              <a:t>服务端返回的是字符串是文件的内容</a:t>
            </a:r>
            <a:endParaRPr lang="zh-CN" altLang="en-US" dirty="0"/>
          </a:p>
        </p:txBody>
      </p:sp>
      <p:sp>
        <p:nvSpPr>
          <p:cNvPr id="4" name="文本框 3"/>
          <p:cNvSpPr txBox="1"/>
          <p:nvPr/>
        </p:nvSpPr>
        <p:spPr>
          <a:xfrm>
            <a:off x="1053575" y="4339988"/>
            <a:ext cx="5538294" cy="923330"/>
          </a:xfrm>
          <a:prstGeom prst="rect">
            <a:avLst/>
          </a:prstGeom>
          <a:noFill/>
        </p:spPr>
        <p:txBody>
          <a:bodyPr wrap="square" rtlCol="0">
            <a:spAutoFit/>
          </a:bodyPr>
          <a:lstStyle/>
          <a:p>
            <a:r>
              <a:rPr lang="zh-CN" altLang="en-US" dirty="0" smtClean="0"/>
              <a:t>如果是对</a:t>
            </a:r>
            <a:r>
              <a:rPr lang="en-US" altLang="zh-CN" dirty="0" smtClean="0"/>
              <a:t>.</a:t>
            </a:r>
            <a:r>
              <a:rPr lang="en-US" altLang="zh-CN" dirty="0" err="1" smtClean="0"/>
              <a:t>php</a:t>
            </a:r>
            <a:r>
              <a:rPr lang="zh-CN" altLang="en-US" dirty="0" smtClean="0"/>
              <a:t>文件的请求，则是把</a:t>
            </a:r>
            <a:r>
              <a:rPr lang="en-US" altLang="zh-CN" dirty="0" smtClean="0"/>
              <a:t>PHP</a:t>
            </a:r>
            <a:r>
              <a:rPr lang="zh-CN" altLang="en-US" dirty="0" smtClean="0"/>
              <a:t>文件执行的结果返回回来，所以看不到</a:t>
            </a:r>
            <a:r>
              <a:rPr lang="en-US" altLang="zh-CN" dirty="0" smtClean="0"/>
              <a:t>PHP</a:t>
            </a:r>
            <a:r>
              <a:rPr lang="zh-CN" altLang="en-US" dirty="0" smtClean="0"/>
              <a:t>标签了。</a:t>
            </a:r>
            <a:r>
              <a:rPr lang="en-US" altLang="zh-CN" dirty="0" smtClean="0"/>
              <a:t>PHP</a:t>
            </a:r>
            <a:r>
              <a:rPr lang="zh-CN" altLang="en-US" dirty="0" smtClean="0"/>
              <a:t>标记以外的东西原封不动的输出，标记里面的按</a:t>
            </a:r>
            <a:r>
              <a:rPr lang="en-US" altLang="zh-CN" dirty="0" smtClean="0"/>
              <a:t>PHP</a:t>
            </a:r>
            <a:r>
              <a:rPr lang="zh-CN" altLang="en-US" dirty="0" smtClean="0"/>
              <a:t>语法去执行</a:t>
            </a:r>
            <a:endParaRPr lang="zh-CN" altLang="en-US" dirty="0"/>
          </a:p>
        </p:txBody>
      </p:sp>
    </p:spTree>
    <p:extLst>
      <p:ext uri="{BB962C8B-B14F-4D97-AF65-F5344CB8AC3E}">
        <p14:creationId xmlns:p14="http://schemas.microsoft.com/office/powerpoint/2010/main" val="223613379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219809" y="1371857"/>
            <a:ext cx="9752381" cy="4114286"/>
          </a:xfrm>
          <a:prstGeom prst="rect">
            <a:avLst/>
          </a:prstGeom>
        </p:spPr>
      </p:pic>
    </p:spTree>
    <p:extLst>
      <p:ext uri="{BB962C8B-B14F-4D97-AF65-F5344CB8AC3E}">
        <p14:creationId xmlns:p14="http://schemas.microsoft.com/office/powerpoint/2010/main" val="181711966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511811" y="742418"/>
            <a:ext cx="6009524" cy="1742857"/>
          </a:xfrm>
          <a:prstGeom prst="rect">
            <a:avLst/>
          </a:prstGeom>
        </p:spPr>
      </p:pic>
      <p:sp>
        <p:nvSpPr>
          <p:cNvPr id="3" name="文本框 2"/>
          <p:cNvSpPr txBox="1"/>
          <p:nvPr/>
        </p:nvSpPr>
        <p:spPr>
          <a:xfrm>
            <a:off x="996287" y="2743200"/>
            <a:ext cx="4162567" cy="646331"/>
          </a:xfrm>
          <a:prstGeom prst="rect">
            <a:avLst/>
          </a:prstGeom>
          <a:noFill/>
        </p:spPr>
        <p:txBody>
          <a:bodyPr wrap="square" rtlCol="0">
            <a:spAutoFit/>
          </a:bodyPr>
          <a:lstStyle/>
          <a:p>
            <a:r>
              <a:rPr lang="zh-CN" altLang="en-US" dirty="0" smtClean="0"/>
              <a:t>主配置文件在这里拒绝了所有人对根目录的访问</a:t>
            </a:r>
            <a:endParaRPr lang="zh-CN" altLang="en-US" dirty="0"/>
          </a:p>
        </p:txBody>
      </p:sp>
    </p:spTree>
    <p:extLst>
      <p:ext uri="{BB962C8B-B14F-4D97-AF65-F5344CB8AC3E}">
        <p14:creationId xmlns:p14="http://schemas.microsoft.com/office/powerpoint/2010/main" val="81961873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2762666" y="1738524"/>
            <a:ext cx="6666667" cy="3380952"/>
          </a:xfrm>
          <a:prstGeom prst="rect">
            <a:avLst/>
          </a:prstGeom>
        </p:spPr>
      </p:pic>
    </p:spTree>
    <p:extLst>
      <p:ext uri="{BB962C8B-B14F-4D97-AF65-F5344CB8AC3E}">
        <p14:creationId xmlns:p14="http://schemas.microsoft.com/office/powerpoint/2010/main" val="307910825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276199" y="925376"/>
            <a:ext cx="6894027" cy="794242"/>
          </a:xfrm>
          <a:prstGeom prst="rect">
            <a:avLst/>
          </a:prstGeom>
        </p:spPr>
      </p:pic>
      <p:sp>
        <p:nvSpPr>
          <p:cNvPr id="3" name="文本框 2"/>
          <p:cNvSpPr txBox="1"/>
          <p:nvPr/>
        </p:nvSpPr>
        <p:spPr>
          <a:xfrm>
            <a:off x="518615" y="245660"/>
            <a:ext cx="2934269" cy="646331"/>
          </a:xfrm>
          <a:prstGeom prst="rect">
            <a:avLst/>
          </a:prstGeom>
          <a:noFill/>
        </p:spPr>
        <p:txBody>
          <a:bodyPr wrap="square" rtlCol="0">
            <a:spAutoFit/>
          </a:bodyPr>
          <a:lstStyle/>
          <a:p>
            <a:r>
              <a:rPr lang="en-US" altLang="zh-CN" dirty="0" smtClean="0"/>
              <a:t>Form</a:t>
            </a:r>
            <a:r>
              <a:rPr lang="zh-CN" altLang="en-US" dirty="0" smtClean="0"/>
              <a:t>元素是个功能上的元素，它不会影响界面</a:t>
            </a:r>
            <a:endParaRPr lang="zh-CN" altLang="en-US" dirty="0"/>
          </a:p>
        </p:txBody>
      </p:sp>
      <p:sp>
        <p:nvSpPr>
          <p:cNvPr id="4" name="文本框 3"/>
          <p:cNvSpPr txBox="1"/>
          <p:nvPr/>
        </p:nvSpPr>
        <p:spPr>
          <a:xfrm>
            <a:off x="518615" y="2183642"/>
            <a:ext cx="7069540" cy="1200329"/>
          </a:xfrm>
          <a:prstGeom prst="rect">
            <a:avLst/>
          </a:prstGeom>
          <a:noFill/>
        </p:spPr>
        <p:txBody>
          <a:bodyPr wrap="square" rtlCol="0">
            <a:spAutoFit/>
          </a:bodyPr>
          <a:lstStyle/>
          <a:p>
            <a:r>
              <a:rPr lang="zh-CN" altLang="en-US" dirty="0" smtClean="0"/>
              <a:t>提交表单有两种方式：一种是</a:t>
            </a:r>
            <a:r>
              <a:rPr lang="en-US" altLang="zh-CN" dirty="0" smtClean="0"/>
              <a:t>get </a:t>
            </a:r>
            <a:r>
              <a:rPr lang="zh-CN" altLang="en-US" dirty="0" smtClean="0"/>
              <a:t>通过</a:t>
            </a:r>
            <a:r>
              <a:rPr lang="en-US" altLang="zh-CN" dirty="0" smtClean="0"/>
              <a:t>URL</a:t>
            </a:r>
            <a:r>
              <a:rPr lang="zh-CN" altLang="en-US" dirty="0" smtClean="0"/>
              <a:t>的方式提交，界面上就可以看到</a:t>
            </a:r>
            <a:endParaRPr lang="en-US" altLang="zh-CN" dirty="0" smtClean="0"/>
          </a:p>
          <a:p>
            <a:endParaRPr lang="en-US" altLang="zh-CN" dirty="0"/>
          </a:p>
          <a:p>
            <a:r>
              <a:rPr lang="en-US" altLang="zh-CN" dirty="0" smtClean="0"/>
              <a:t>                                           </a:t>
            </a:r>
            <a:r>
              <a:rPr lang="zh-CN" altLang="en-US" dirty="0" smtClean="0"/>
              <a:t>一种是</a:t>
            </a:r>
            <a:r>
              <a:rPr lang="en-US" altLang="zh-CN" dirty="0" smtClean="0"/>
              <a:t>post</a:t>
            </a:r>
            <a:r>
              <a:rPr lang="zh-CN" altLang="en-US" dirty="0" smtClean="0"/>
              <a:t>通过请求报文的方式提交</a:t>
            </a:r>
            <a:endParaRPr lang="zh-CN" altLang="en-US" dirty="0"/>
          </a:p>
        </p:txBody>
      </p:sp>
      <p:pic>
        <p:nvPicPr>
          <p:cNvPr id="5" name="图片 4"/>
          <p:cNvPicPr>
            <a:picLocks noChangeAspect="1"/>
          </p:cNvPicPr>
          <p:nvPr/>
        </p:nvPicPr>
        <p:blipFill>
          <a:blip r:embed="rId3"/>
          <a:stretch>
            <a:fillRect/>
          </a:stretch>
        </p:blipFill>
        <p:spPr>
          <a:xfrm>
            <a:off x="276199" y="4330345"/>
            <a:ext cx="3790476" cy="380952"/>
          </a:xfrm>
          <a:prstGeom prst="rect">
            <a:avLst/>
          </a:prstGeom>
        </p:spPr>
      </p:pic>
      <p:sp>
        <p:nvSpPr>
          <p:cNvPr id="6" name="文本框 5"/>
          <p:cNvSpPr txBox="1"/>
          <p:nvPr/>
        </p:nvSpPr>
        <p:spPr>
          <a:xfrm>
            <a:off x="764275" y="4885899"/>
            <a:ext cx="2402006" cy="923330"/>
          </a:xfrm>
          <a:prstGeom prst="rect">
            <a:avLst/>
          </a:prstGeom>
          <a:noFill/>
        </p:spPr>
        <p:txBody>
          <a:bodyPr wrap="square" rtlCol="0">
            <a:spAutoFit/>
          </a:bodyPr>
          <a:lstStyle/>
          <a:p>
            <a:r>
              <a:rPr lang="en-US" altLang="zh-CN" dirty="0" smtClean="0"/>
              <a:t>input·</a:t>
            </a:r>
            <a:r>
              <a:rPr lang="zh-CN" altLang="en-US" dirty="0" smtClean="0"/>
              <a:t>要被提交，必要得有</a:t>
            </a:r>
            <a:r>
              <a:rPr lang="en-US" altLang="zh-CN" dirty="0" smtClean="0"/>
              <a:t>name</a:t>
            </a:r>
            <a:r>
              <a:rPr lang="zh-CN" altLang="en-US" dirty="0" smtClean="0"/>
              <a:t>属性，那么是提交的件</a:t>
            </a:r>
            <a:endParaRPr lang="zh-CN" altLang="en-US" dirty="0"/>
          </a:p>
        </p:txBody>
      </p:sp>
    </p:spTree>
    <p:extLst>
      <p:ext uri="{BB962C8B-B14F-4D97-AF65-F5344CB8AC3E}">
        <p14:creationId xmlns:p14="http://schemas.microsoft.com/office/powerpoint/2010/main" val="224209354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366971" y="2632942"/>
            <a:ext cx="4688297" cy="3685972"/>
          </a:xfrm>
          <a:prstGeom prst="rect">
            <a:avLst/>
          </a:prstGeom>
        </p:spPr>
      </p:pic>
      <p:pic>
        <p:nvPicPr>
          <p:cNvPr id="3" name="图片 2"/>
          <p:cNvPicPr>
            <a:picLocks noChangeAspect="1"/>
          </p:cNvPicPr>
          <p:nvPr/>
        </p:nvPicPr>
        <p:blipFill>
          <a:blip r:embed="rId3"/>
          <a:stretch>
            <a:fillRect/>
          </a:stretch>
        </p:blipFill>
        <p:spPr>
          <a:xfrm>
            <a:off x="366971" y="223508"/>
            <a:ext cx="7329397" cy="2245661"/>
          </a:xfrm>
          <a:prstGeom prst="rect">
            <a:avLst/>
          </a:prstGeom>
        </p:spPr>
      </p:pic>
    </p:spTree>
    <p:extLst>
      <p:ext uri="{BB962C8B-B14F-4D97-AF65-F5344CB8AC3E}">
        <p14:creationId xmlns:p14="http://schemas.microsoft.com/office/powerpoint/2010/main" val="349782261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016049" y="539686"/>
            <a:ext cx="6857143" cy="3895238"/>
          </a:xfrm>
          <a:prstGeom prst="rect">
            <a:avLst/>
          </a:prstGeom>
        </p:spPr>
      </p:pic>
      <p:sp>
        <p:nvSpPr>
          <p:cNvPr id="3" name="文本框 2"/>
          <p:cNvSpPr txBox="1"/>
          <p:nvPr/>
        </p:nvSpPr>
        <p:spPr>
          <a:xfrm>
            <a:off x="1091821" y="4599296"/>
            <a:ext cx="3562066" cy="369332"/>
          </a:xfrm>
          <a:prstGeom prst="rect">
            <a:avLst/>
          </a:prstGeom>
          <a:noFill/>
        </p:spPr>
        <p:txBody>
          <a:bodyPr wrap="square" rtlCol="0">
            <a:spAutoFit/>
          </a:bodyPr>
          <a:lstStyle/>
          <a:p>
            <a:r>
              <a:rPr lang="zh-CN" altLang="en-US" dirty="0" smtClean="0"/>
              <a:t>这些都是关联数组</a:t>
            </a:r>
            <a:endParaRPr lang="zh-CN" altLang="en-US" dirty="0"/>
          </a:p>
        </p:txBody>
      </p:sp>
    </p:spTree>
    <p:extLst>
      <p:ext uri="{BB962C8B-B14F-4D97-AF65-F5344CB8AC3E}">
        <p14:creationId xmlns:p14="http://schemas.microsoft.com/office/powerpoint/2010/main" val="87350812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447103" y="377369"/>
            <a:ext cx="7334586" cy="2857149"/>
          </a:xfrm>
          <a:prstGeom prst="rect">
            <a:avLst/>
          </a:prstGeom>
        </p:spPr>
      </p:pic>
      <p:sp>
        <p:nvSpPr>
          <p:cNvPr id="3" name="文本框 2"/>
          <p:cNvSpPr txBox="1"/>
          <p:nvPr/>
        </p:nvSpPr>
        <p:spPr>
          <a:xfrm>
            <a:off x="4353636" y="2388358"/>
            <a:ext cx="1910686" cy="646331"/>
          </a:xfrm>
          <a:prstGeom prst="rect">
            <a:avLst/>
          </a:prstGeom>
          <a:noFill/>
        </p:spPr>
        <p:txBody>
          <a:bodyPr wrap="square" rtlCol="0">
            <a:spAutoFit/>
          </a:bodyPr>
          <a:lstStyle/>
          <a:p>
            <a:r>
              <a:rPr lang="zh-CN" altLang="en-US" dirty="0" smtClean="0">
                <a:solidFill>
                  <a:schemeClr val="accent4"/>
                </a:solidFill>
              </a:rPr>
              <a:t>可以直接去取某个值</a:t>
            </a:r>
            <a:endParaRPr lang="zh-CN" altLang="en-US" dirty="0">
              <a:solidFill>
                <a:schemeClr val="accent4"/>
              </a:solidFill>
            </a:endParaRPr>
          </a:p>
        </p:txBody>
      </p:sp>
      <p:sp>
        <p:nvSpPr>
          <p:cNvPr id="4" name="文本框 3"/>
          <p:cNvSpPr txBox="1"/>
          <p:nvPr/>
        </p:nvSpPr>
        <p:spPr>
          <a:xfrm>
            <a:off x="627797" y="3643952"/>
            <a:ext cx="7383439" cy="646331"/>
          </a:xfrm>
          <a:prstGeom prst="rect">
            <a:avLst/>
          </a:prstGeom>
          <a:noFill/>
        </p:spPr>
        <p:txBody>
          <a:bodyPr wrap="square" rtlCol="0">
            <a:spAutoFit/>
          </a:bodyPr>
          <a:lstStyle/>
          <a:p>
            <a:r>
              <a:rPr lang="en-US" altLang="zh-CN" dirty="0" smtClean="0"/>
              <a:t>JS</a:t>
            </a:r>
            <a:r>
              <a:rPr lang="zh-CN" altLang="en-US" dirty="0" smtClean="0"/>
              <a:t>也可以进行表单提交，先获取</a:t>
            </a:r>
            <a:r>
              <a:rPr lang="en-US" altLang="zh-CN" dirty="0" smtClean="0"/>
              <a:t>form</a:t>
            </a:r>
            <a:r>
              <a:rPr lang="zh-CN" altLang="en-US" dirty="0" smtClean="0"/>
              <a:t>的</a:t>
            </a:r>
            <a:r>
              <a:rPr lang="en-US" altLang="zh-CN" dirty="0" err="1" smtClean="0"/>
              <a:t>dom</a:t>
            </a:r>
            <a:r>
              <a:rPr lang="zh-CN" altLang="en-US" dirty="0" smtClean="0"/>
              <a:t>对象，然后有个</a:t>
            </a:r>
            <a:r>
              <a:rPr lang="en-US" altLang="zh-CN" dirty="0" smtClean="0"/>
              <a:t>submit</a:t>
            </a:r>
            <a:r>
              <a:rPr lang="zh-CN" altLang="en-US" dirty="0" smtClean="0"/>
              <a:t>方法好像</a:t>
            </a:r>
            <a:endParaRPr lang="zh-CN" altLang="en-US" dirty="0"/>
          </a:p>
        </p:txBody>
      </p:sp>
      <p:pic>
        <p:nvPicPr>
          <p:cNvPr id="5" name="图片 4"/>
          <p:cNvPicPr>
            <a:picLocks noChangeAspect="1"/>
          </p:cNvPicPr>
          <p:nvPr/>
        </p:nvPicPr>
        <p:blipFill>
          <a:blip r:embed="rId3"/>
          <a:stretch>
            <a:fillRect/>
          </a:stretch>
        </p:blipFill>
        <p:spPr>
          <a:xfrm>
            <a:off x="447103" y="4397888"/>
            <a:ext cx="8619048" cy="1695238"/>
          </a:xfrm>
          <a:prstGeom prst="rect">
            <a:avLst/>
          </a:prstGeom>
        </p:spPr>
      </p:pic>
    </p:spTree>
    <p:extLst>
      <p:ext uri="{BB962C8B-B14F-4D97-AF65-F5344CB8AC3E}">
        <p14:creationId xmlns:p14="http://schemas.microsoft.com/office/powerpoint/2010/main" val="61931432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2672190" y="2486143"/>
            <a:ext cx="6847619" cy="1885714"/>
          </a:xfrm>
          <a:prstGeom prst="rect">
            <a:avLst/>
          </a:prstGeom>
        </p:spPr>
      </p:pic>
    </p:spTree>
    <p:extLst>
      <p:ext uri="{BB962C8B-B14F-4D97-AF65-F5344CB8AC3E}">
        <p14:creationId xmlns:p14="http://schemas.microsoft.com/office/powerpoint/2010/main" val="81751160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857905" y="1071857"/>
            <a:ext cx="8476190" cy="4714286"/>
          </a:xfrm>
          <a:prstGeom prst="rect">
            <a:avLst/>
          </a:prstGeom>
        </p:spPr>
      </p:pic>
    </p:spTree>
    <p:extLst>
      <p:ext uri="{BB962C8B-B14F-4D97-AF65-F5344CB8AC3E}">
        <p14:creationId xmlns:p14="http://schemas.microsoft.com/office/powerpoint/2010/main" val="80694487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838698" y="482041"/>
            <a:ext cx="9095238" cy="2809524"/>
          </a:xfrm>
          <a:prstGeom prst="rect">
            <a:avLst/>
          </a:prstGeom>
        </p:spPr>
      </p:pic>
    </p:spTree>
    <p:extLst>
      <p:ext uri="{BB962C8B-B14F-4D97-AF65-F5344CB8AC3E}">
        <p14:creationId xmlns:p14="http://schemas.microsoft.com/office/powerpoint/2010/main" val="844108268"/>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49701" y="230571"/>
            <a:ext cx="5723809" cy="828571"/>
          </a:xfrm>
          <a:prstGeom prst="rect">
            <a:avLst/>
          </a:prstGeom>
        </p:spPr>
      </p:pic>
      <p:pic>
        <p:nvPicPr>
          <p:cNvPr id="3" name="图片 2"/>
          <p:cNvPicPr>
            <a:picLocks noChangeAspect="1"/>
          </p:cNvPicPr>
          <p:nvPr/>
        </p:nvPicPr>
        <p:blipFill>
          <a:blip r:embed="rId3"/>
          <a:stretch>
            <a:fillRect/>
          </a:stretch>
        </p:blipFill>
        <p:spPr>
          <a:xfrm>
            <a:off x="149701" y="1529022"/>
            <a:ext cx="6580952" cy="742857"/>
          </a:xfrm>
          <a:prstGeom prst="rect">
            <a:avLst/>
          </a:prstGeom>
        </p:spPr>
      </p:pic>
      <p:pic>
        <p:nvPicPr>
          <p:cNvPr id="4" name="图片 3"/>
          <p:cNvPicPr>
            <a:picLocks noChangeAspect="1"/>
          </p:cNvPicPr>
          <p:nvPr/>
        </p:nvPicPr>
        <p:blipFill>
          <a:blip r:embed="rId4"/>
          <a:stretch>
            <a:fillRect/>
          </a:stretch>
        </p:blipFill>
        <p:spPr>
          <a:xfrm>
            <a:off x="182972" y="2741759"/>
            <a:ext cx="5690538" cy="3655821"/>
          </a:xfrm>
          <a:prstGeom prst="rect">
            <a:avLst/>
          </a:prstGeom>
        </p:spPr>
      </p:pic>
      <p:sp>
        <p:nvSpPr>
          <p:cNvPr id="5" name="文本框 4"/>
          <p:cNvSpPr txBox="1"/>
          <p:nvPr/>
        </p:nvSpPr>
        <p:spPr>
          <a:xfrm>
            <a:off x="2661314" y="2988860"/>
            <a:ext cx="2797791" cy="646331"/>
          </a:xfrm>
          <a:prstGeom prst="rect">
            <a:avLst/>
          </a:prstGeom>
          <a:noFill/>
        </p:spPr>
        <p:txBody>
          <a:bodyPr wrap="square" rtlCol="0">
            <a:spAutoFit/>
          </a:bodyPr>
          <a:lstStyle/>
          <a:p>
            <a:r>
              <a:rPr lang="zh-CN" altLang="en-US" dirty="0" smtClean="0">
                <a:solidFill>
                  <a:schemeClr val="accent4"/>
                </a:solidFill>
              </a:rPr>
              <a:t>当前</a:t>
            </a:r>
            <a:r>
              <a:rPr lang="en-US" altLang="zh-CN" dirty="0" smtClean="0">
                <a:solidFill>
                  <a:schemeClr val="accent4"/>
                </a:solidFill>
              </a:rPr>
              <a:t>HTML</a:t>
            </a:r>
            <a:r>
              <a:rPr lang="zh-CN" altLang="en-US" dirty="0" smtClean="0">
                <a:solidFill>
                  <a:schemeClr val="accent4"/>
                </a:solidFill>
              </a:rPr>
              <a:t>只有点击登录的时候才会产生</a:t>
            </a:r>
            <a:r>
              <a:rPr lang="en-US" altLang="zh-CN" dirty="0" smtClean="0">
                <a:solidFill>
                  <a:schemeClr val="accent4"/>
                </a:solidFill>
              </a:rPr>
              <a:t>POST</a:t>
            </a:r>
            <a:r>
              <a:rPr lang="zh-CN" altLang="en-US" dirty="0" smtClean="0">
                <a:solidFill>
                  <a:schemeClr val="accent4"/>
                </a:solidFill>
              </a:rPr>
              <a:t>请求</a:t>
            </a:r>
            <a:endParaRPr lang="zh-CN" altLang="en-US" dirty="0">
              <a:solidFill>
                <a:schemeClr val="accent4"/>
              </a:solidFill>
            </a:endParaRPr>
          </a:p>
        </p:txBody>
      </p:sp>
    </p:spTree>
    <p:extLst>
      <p:ext uri="{BB962C8B-B14F-4D97-AF65-F5344CB8AC3E}">
        <p14:creationId xmlns:p14="http://schemas.microsoft.com/office/powerpoint/2010/main" val="209291317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784493" y="379467"/>
            <a:ext cx="8466667" cy="6180952"/>
          </a:xfrm>
          <a:prstGeom prst="rect">
            <a:avLst/>
          </a:prstGeom>
        </p:spPr>
      </p:pic>
      <p:sp>
        <p:nvSpPr>
          <p:cNvPr id="3" name="任意多边形 2"/>
          <p:cNvSpPr/>
          <p:nvPr/>
        </p:nvSpPr>
        <p:spPr>
          <a:xfrm>
            <a:off x="3411940" y="668740"/>
            <a:ext cx="3730602" cy="5349923"/>
          </a:xfrm>
          <a:custGeom>
            <a:avLst/>
            <a:gdLst>
              <a:gd name="connsiteX0" fmla="*/ 0 w 3730602"/>
              <a:gd name="connsiteY0" fmla="*/ 0 h 5349923"/>
              <a:gd name="connsiteX1" fmla="*/ 3684896 w 3730602"/>
              <a:gd name="connsiteY1" fmla="*/ 2320120 h 5349923"/>
              <a:gd name="connsiteX2" fmla="*/ 1978926 w 3730602"/>
              <a:gd name="connsiteY2" fmla="*/ 4831308 h 5349923"/>
              <a:gd name="connsiteX3" fmla="*/ 750627 w 3730602"/>
              <a:gd name="connsiteY3" fmla="*/ 5349923 h 5349923"/>
            </a:gdLst>
            <a:ahLst/>
            <a:cxnLst>
              <a:cxn ang="0">
                <a:pos x="connsiteX0" y="connsiteY0"/>
              </a:cxn>
              <a:cxn ang="0">
                <a:pos x="connsiteX1" y="connsiteY1"/>
              </a:cxn>
              <a:cxn ang="0">
                <a:pos x="connsiteX2" y="connsiteY2"/>
              </a:cxn>
              <a:cxn ang="0">
                <a:pos x="connsiteX3" y="connsiteY3"/>
              </a:cxn>
            </a:cxnLst>
            <a:rect l="l" t="t" r="r" b="b"/>
            <a:pathLst>
              <a:path w="3730602" h="5349923">
                <a:moveTo>
                  <a:pt x="0" y="0"/>
                </a:moveTo>
                <a:cubicBezTo>
                  <a:pt x="1677537" y="757451"/>
                  <a:pt x="3355075" y="1514902"/>
                  <a:pt x="3684896" y="2320120"/>
                </a:cubicBezTo>
                <a:cubicBezTo>
                  <a:pt x="4014717" y="3125338"/>
                  <a:pt x="2467971" y="4326341"/>
                  <a:pt x="1978926" y="4831308"/>
                </a:cubicBezTo>
                <a:cubicBezTo>
                  <a:pt x="1489881" y="5336275"/>
                  <a:pt x="1120254" y="5343099"/>
                  <a:pt x="750627" y="5349923"/>
                </a:cubicBezTo>
              </a:path>
            </a:pathLst>
          </a:cu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82409255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473958" y="1351128"/>
            <a:ext cx="4503761" cy="1200329"/>
          </a:xfrm>
          <a:prstGeom prst="rect">
            <a:avLst/>
          </a:prstGeom>
          <a:noFill/>
        </p:spPr>
        <p:txBody>
          <a:bodyPr wrap="square" rtlCol="0">
            <a:spAutoFit/>
          </a:bodyPr>
          <a:lstStyle/>
          <a:p>
            <a:r>
              <a:rPr lang="zh-CN" altLang="en-US" dirty="0" smtClean="0"/>
              <a:t>怎么判断虚拟主机文件有没有工作，故意在虚拟主机里写个错误，然后</a:t>
            </a:r>
            <a:r>
              <a:rPr lang="en-US" altLang="zh-CN" dirty="0" smtClean="0"/>
              <a:t>-t</a:t>
            </a:r>
            <a:r>
              <a:rPr lang="zh-CN" altLang="en-US" dirty="0" smtClean="0"/>
              <a:t>测试一下，看看会不会报错误，</a:t>
            </a:r>
            <a:endParaRPr lang="en-US" altLang="zh-CN" dirty="0" smtClean="0"/>
          </a:p>
          <a:p>
            <a:r>
              <a:rPr lang="zh-CN" altLang="en-US" dirty="0" smtClean="0"/>
              <a:t>如果没报错误则，则虚拟主机就没载入</a:t>
            </a:r>
            <a:endParaRPr lang="zh-CN" altLang="en-US" dirty="0"/>
          </a:p>
        </p:txBody>
      </p:sp>
      <p:sp>
        <p:nvSpPr>
          <p:cNvPr id="3" name="文本框 2"/>
          <p:cNvSpPr txBox="1"/>
          <p:nvPr/>
        </p:nvSpPr>
        <p:spPr>
          <a:xfrm>
            <a:off x="1405719" y="2661313"/>
            <a:ext cx="5636526" cy="646331"/>
          </a:xfrm>
          <a:prstGeom prst="rect">
            <a:avLst/>
          </a:prstGeom>
          <a:noFill/>
        </p:spPr>
        <p:txBody>
          <a:bodyPr wrap="square" rtlCol="0">
            <a:spAutoFit/>
          </a:bodyPr>
          <a:lstStyle/>
          <a:p>
            <a:r>
              <a:rPr lang="zh-CN" altLang="en-US" dirty="0" smtClean="0"/>
              <a:t>配置二楼虚拟主机在访问</a:t>
            </a:r>
            <a:r>
              <a:rPr lang="en-US" altLang="zh-CN" dirty="0" err="1" smtClean="0"/>
              <a:t>localhost</a:t>
            </a:r>
            <a:r>
              <a:rPr lang="zh-CN" altLang="en-US" dirty="0" smtClean="0"/>
              <a:t>则默认转到第一台虚拟主机</a:t>
            </a:r>
            <a:endParaRPr lang="zh-CN" altLang="en-US" dirty="0"/>
          </a:p>
        </p:txBody>
      </p:sp>
      <p:pic>
        <p:nvPicPr>
          <p:cNvPr id="4" name="图片 3"/>
          <p:cNvPicPr>
            <a:picLocks noChangeAspect="1"/>
          </p:cNvPicPr>
          <p:nvPr/>
        </p:nvPicPr>
        <p:blipFill>
          <a:blip r:embed="rId2"/>
          <a:stretch>
            <a:fillRect/>
          </a:stretch>
        </p:blipFill>
        <p:spPr>
          <a:xfrm>
            <a:off x="965400" y="3918702"/>
            <a:ext cx="8514286" cy="276190"/>
          </a:xfrm>
          <a:prstGeom prst="rect">
            <a:avLst/>
          </a:prstGeom>
        </p:spPr>
      </p:pic>
    </p:spTree>
    <p:extLst>
      <p:ext uri="{BB962C8B-B14F-4D97-AF65-F5344CB8AC3E}">
        <p14:creationId xmlns:p14="http://schemas.microsoft.com/office/powerpoint/2010/main" val="74801928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605316" y="185881"/>
            <a:ext cx="5666667" cy="2285714"/>
          </a:xfrm>
          <a:prstGeom prst="rect">
            <a:avLst/>
          </a:prstGeom>
        </p:spPr>
      </p:pic>
      <p:pic>
        <p:nvPicPr>
          <p:cNvPr id="3" name="图片 2"/>
          <p:cNvPicPr>
            <a:picLocks noChangeAspect="1"/>
          </p:cNvPicPr>
          <p:nvPr/>
        </p:nvPicPr>
        <p:blipFill>
          <a:blip r:embed="rId3"/>
          <a:stretch>
            <a:fillRect/>
          </a:stretch>
        </p:blipFill>
        <p:spPr>
          <a:xfrm>
            <a:off x="1434021" y="2252926"/>
            <a:ext cx="8152381" cy="4209524"/>
          </a:xfrm>
          <a:prstGeom prst="rect">
            <a:avLst/>
          </a:prstGeom>
        </p:spPr>
      </p:pic>
    </p:spTree>
    <p:extLst>
      <p:ext uri="{BB962C8B-B14F-4D97-AF65-F5344CB8AC3E}">
        <p14:creationId xmlns:p14="http://schemas.microsoft.com/office/powerpoint/2010/main" val="424876147"/>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600377" y="285750"/>
            <a:ext cx="9483190" cy="4348024"/>
          </a:xfrm>
          <a:prstGeom prst="rect">
            <a:avLst/>
          </a:prstGeom>
        </p:spPr>
      </p:pic>
      <p:cxnSp>
        <p:nvCxnSpPr>
          <p:cNvPr id="4" name="直接箭头连接符 3"/>
          <p:cNvCxnSpPr/>
          <p:nvPr/>
        </p:nvCxnSpPr>
        <p:spPr>
          <a:xfrm flipV="1">
            <a:off x="3871913" y="2143125"/>
            <a:ext cx="2157412" cy="15287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5900738" y="1400175"/>
            <a:ext cx="4772025" cy="646331"/>
          </a:xfrm>
          <a:prstGeom prst="rect">
            <a:avLst/>
          </a:prstGeom>
          <a:noFill/>
        </p:spPr>
        <p:txBody>
          <a:bodyPr wrap="square" rtlCol="0">
            <a:spAutoFit/>
          </a:bodyPr>
          <a:lstStyle/>
          <a:p>
            <a:r>
              <a:rPr lang="zh-CN" altLang="en-US" dirty="0" smtClean="0"/>
              <a:t>以</a:t>
            </a:r>
            <a:r>
              <a:rPr lang="en-US" altLang="zh-CN" dirty="0" smtClean="0"/>
              <a:t>/</a:t>
            </a:r>
            <a:r>
              <a:rPr lang="zh-CN" altLang="en-US" dirty="0" smtClean="0"/>
              <a:t>开头都称作为绝对路径。绝对路径就都是以网站根目录开始去数，上面的斜线开始</a:t>
            </a:r>
            <a:endParaRPr lang="zh-CN" altLang="en-US" dirty="0"/>
          </a:p>
        </p:txBody>
      </p:sp>
      <p:cxnSp>
        <p:nvCxnSpPr>
          <p:cNvPr id="7" name="直接箭头连接符 6"/>
          <p:cNvCxnSpPr/>
          <p:nvPr/>
        </p:nvCxnSpPr>
        <p:spPr>
          <a:xfrm flipH="1" flipV="1">
            <a:off x="5857875" y="871538"/>
            <a:ext cx="4225692" cy="685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8" name="图片 7"/>
          <p:cNvPicPr>
            <a:picLocks noChangeAspect="1"/>
          </p:cNvPicPr>
          <p:nvPr/>
        </p:nvPicPr>
        <p:blipFill>
          <a:blip r:embed="rId3"/>
          <a:stretch>
            <a:fillRect/>
          </a:stretch>
        </p:blipFill>
        <p:spPr>
          <a:xfrm>
            <a:off x="620083" y="4730393"/>
            <a:ext cx="8437826" cy="1656120"/>
          </a:xfrm>
          <a:prstGeom prst="rect">
            <a:avLst/>
          </a:prstGeom>
        </p:spPr>
      </p:pic>
    </p:spTree>
    <p:extLst>
      <p:ext uri="{BB962C8B-B14F-4D97-AF65-F5344CB8AC3E}">
        <p14:creationId xmlns:p14="http://schemas.microsoft.com/office/powerpoint/2010/main" val="2266883277"/>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381331" y="309607"/>
            <a:ext cx="10885426" cy="1490618"/>
          </a:xfrm>
          <a:prstGeom prst="rect">
            <a:avLst/>
          </a:prstGeom>
        </p:spPr>
      </p:pic>
      <p:sp>
        <p:nvSpPr>
          <p:cNvPr id="3" name="文本框 2"/>
          <p:cNvSpPr txBox="1"/>
          <p:nvPr/>
        </p:nvSpPr>
        <p:spPr>
          <a:xfrm>
            <a:off x="685800" y="1628775"/>
            <a:ext cx="6700838" cy="646331"/>
          </a:xfrm>
          <a:prstGeom prst="rect">
            <a:avLst/>
          </a:prstGeom>
          <a:noFill/>
        </p:spPr>
        <p:txBody>
          <a:bodyPr wrap="square" rtlCol="0">
            <a:spAutoFit/>
          </a:bodyPr>
          <a:lstStyle/>
          <a:p>
            <a:r>
              <a:rPr lang="en-US" altLang="zh-CN" dirty="0" smtClean="0"/>
              <a:t>Get</a:t>
            </a:r>
            <a:r>
              <a:rPr lang="zh-CN" altLang="en-US" dirty="0" smtClean="0"/>
              <a:t>就是通过这种方式传数据，但是我只要复制这个网址，在其他窗口打开，照样可以像这样传数据</a:t>
            </a:r>
            <a:endParaRPr lang="zh-CN" altLang="en-US" dirty="0"/>
          </a:p>
        </p:txBody>
      </p:sp>
    </p:spTree>
    <p:extLst>
      <p:ext uri="{BB962C8B-B14F-4D97-AF65-F5344CB8AC3E}">
        <p14:creationId xmlns:p14="http://schemas.microsoft.com/office/powerpoint/2010/main" val="3053832414"/>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2086476" y="1114714"/>
            <a:ext cx="8019048" cy="4628571"/>
          </a:xfrm>
          <a:prstGeom prst="rect">
            <a:avLst/>
          </a:prstGeom>
        </p:spPr>
      </p:pic>
    </p:spTree>
    <p:extLst>
      <p:ext uri="{BB962C8B-B14F-4D97-AF65-F5344CB8AC3E}">
        <p14:creationId xmlns:p14="http://schemas.microsoft.com/office/powerpoint/2010/main" val="3764319925"/>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257300" y="1524451"/>
            <a:ext cx="11036058" cy="818697"/>
          </a:xfrm>
          <a:prstGeom prst="rect">
            <a:avLst/>
          </a:prstGeom>
        </p:spPr>
      </p:pic>
      <p:pic>
        <p:nvPicPr>
          <p:cNvPr id="3" name="图片 2"/>
          <p:cNvPicPr>
            <a:picLocks noChangeAspect="1"/>
          </p:cNvPicPr>
          <p:nvPr/>
        </p:nvPicPr>
        <p:blipFill>
          <a:blip r:embed="rId3"/>
          <a:stretch>
            <a:fillRect/>
          </a:stretch>
        </p:blipFill>
        <p:spPr>
          <a:xfrm>
            <a:off x="1581678" y="2762422"/>
            <a:ext cx="8457143" cy="2761905"/>
          </a:xfrm>
          <a:prstGeom prst="rect">
            <a:avLst/>
          </a:prstGeom>
        </p:spPr>
      </p:pic>
    </p:spTree>
    <p:extLst>
      <p:ext uri="{BB962C8B-B14F-4D97-AF65-F5344CB8AC3E}">
        <p14:creationId xmlns:p14="http://schemas.microsoft.com/office/powerpoint/2010/main" val="2743880414"/>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938695" y="609690"/>
            <a:ext cx="7714286" cy="1438095"/>
          </a:xfrm>
          <a:prstGeom prst="rect">
            <a:avLst/>
          </a:prstGeom>
        </p:spPr>
      </p:pic>
      <p:pic>
        <p:nvPicPr>
          <p:cNvPr id="3" name="图片 2"/>
          <p:cNvPicPr>
            <a:picLocks noChangeAspect="1"/>
          </p:cNvPicPr>
          <p:nvPr/>
        </p:nvPicPr>
        <p:blipFill>
          <a:blip r:embed="rId3"/>
          <a:stretch>
            <a:fillRect/>
          </a:stretch>
        </p:blipFill>
        <p:spPr>
          <a:xfrm>
            <a:off x="1233987" y="2319583"/>
            <a:ext cx="7980952" cy="3933333"/>
          </a:xfrm>
          <a:prstGeom prst="rect">
            <a:avLst/>
          </a:prstGeom>
        </p:spPr>
      </p:pic>
    </p:spTree>
    <p:extLst>
      <p:ext uri="{BB962C8B-B14F-4D97-AF65-F5344CB8AC3E}">
        <p14:creationId xmlns:p14="http://schemas.microsoft.com/office/powerpoint/2010/main" val="2625090000"/>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324375" y="452594"/>
            <a:ext cx="6400000" cy="2495238"/>
          </a:xfrm>
          <a:prstGeom prst="rect">
            <a:avLst/>
          </a:prstGeom>
        </p:spPr>
      </p:pic>
      <p:sp>
        <p:nvSpPr>
          <p:cNvPr id="3" name="文本框 2"/>
          <p:cNvSpPr txBox="1"/>
          <p:nvPr/>
        </p:nvSpPr>
        <p:spPr>
          <a:xfrm>
            <a:off x="1171575" y="3243263"/>
            <a:ext cx="6400800" cy="369332"/>
          </a:xfrm>
          <a:prstGeom prst="rect">
            <a:avLst/>
          </a:prstGeom>
          <a:noFill/>
        </p:spPr>
        <p:txBody>
          <a:bodyPr wrap="square" rtlCol="0">
            <a:spAutoFit/>
          </a:bodyPr>
          <a:lstStyle/>
          <a:p>
            <a:r>
              <a:rPr lang="zh-CN" altLang="en-US" dirty="0" smtClean="0"/>
              <a:t>这个打印出来的 就是以当前网址提交过去的东西</a:t>
            </a:r>
            <a:endParaRPr lang="zh-CN" altLang="en-US" dirty="0"/>
          </a:p>
        </p:txBody>
      </p:sp>
    </p:spTree>
    <p:extLst>
      <p:ext uri="{BB962C8B-B14F-4D97-AF65-F5344CB8AC3E}">
        <p14:creationId xmlns:p14="http://schemas.microsoft.com/office/powerpoint/2010/main" val="601148928"/>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114818" y="452491"/>
            <a:ext cx="6276190" cy="866667"/>
          </a:xfrm>
          <a:prstGeom prst="rect">
            <a:avLst/>
          </a:prstGeom>
        </p:spPr>
      </p:pic>
      <p:pic>
        <p:nvPicPr>
          <p:cNvPr id="4" name="图片 3"/>
          <p:cNvPicPr>
            <a:picLocks noChangeAspect="1"/>
          </p:cNvPicPr>
          <p:nvPr/>
        </p:nvPicPr>
        <p:blipFill>
          <a:blip r:embed="rId3"/>
          <a:stretch>
            <a:fillRect/>
          </a:stretch>
        </p:blipFill>
        <p:spPr>
          <a:xfrm>
            <a:off x="1114818" y="1547888"/>
            <a:ext cx="8914286" cy="1219048"/>
          </a:xfrm>
          <a:prstGeom prst="rect">
            <a:avLst/>
          </a:prstGeom>
        </p:spPr>
      </p:pic>
      <p:sp>
        <p:nvSpPr>
          <p:cNvPr id="5" name="文本框 4"/>
          <p:cNvSpPr txBox="1"/>
          <p:nvPr/>
        </p:nvSpPr>
        <p:spPr>
          <a:xfrm>
            <a:off x="3771900" y="1547888"/>
            <a:ext cx="4843463" cy="369332"/>
          </a:xfrm>
          <a:prstGeom prst="rect">
            <a:avLst/>
          </a:prstGeom>
          <a:noFill/>
        </p:spPr>
        <p:txBody>
          <a:bodyPr wrap="square" rtlCol="0">
            <a:spAutoFit/>
          </a:bodyPr>
          <a:lstStyle/>
          <a:p>
            <a:r>
              <a:rPr lang="en-US" altLang="zh-CN" dirty="0" smtClean="0">
                <a:solidFill>
                  <a:schemeClr val="accent4"/>
                </a:solidFill>
              </a:rPr>
              <a:t>Radio</a:t>
            </a:r>
            <a:r>
              <a:rPr lang="zh-CN" altLang="en-US" dirty="0" smtClean="0">
                <a:solidFill>
                  <a:schemeClr val="accent4"/>
                </a:solidFill>
              </a:rPr>
              <a:t>必须要选中才会有提交</a:t>
            </a:r>
            <a:endParaRPr lang="zh-CN" altLang="en-US" dirty="0">
              <a:solidFill>
                <a:schemeClr val="accent4"/>
              </a:solidFill>
            </a:endParaRPr>
          </a:p>
        </p:txBody>
      </p:sp>
      <p:pic>
        <p:nvPicPr>
          <p:cNvPr id="6" name="图片 5"/>
          <p:cNvPicPr>
            <a:picLocks noChangeAspect="1"/>
          </p:cNvPicPr>
          <p:nvPr/>
        </p:nvPicPr>
        <p:blipFill>
          <a:blip r:embed="rId4"/>
          <a:stretch>
            <a:fillRect/>
          </a:stretch>
        </p:blipFill>
        <p:spPr>
          <a:xfrm>
            <a:off x="1114818" y="3700530"/>
            <a:ext cx="8190476" cy="1085714"/>
          </a:xfrm>
          <a:prstGeom prst="rect">
            <a:avLst/>
          </a:prstGeom>
        </p:spPr>
      </p:pic>
    </p:spTree>
    <p:extLst>
      <p:ext uri="{BB962C8B-B14F-4D97-AF65-F5344CB8AC3E}">
        <p14:creationId xmlns:p14="http://schemas.microsoft.com/office/powerpoint/2010/main" val="46960852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362402" y="295603"/>
            <a:ext cx="6652761" cy="4814498"/>
          </a:xfrm>
          <a:prstGeom prst="rect">
            <a:avLst/>
          </a:prstGeom>
        </p:spPr>
      </p:pic>
      <p:sp>
        <p:nvSpPr>
          <p:cNvPr id="3" name="文本框 2"/>
          <p:cNvSpPr txBox="1"/>
          <p:nvPr/>
        </p:nvSpPr>
        <p:spPr>
          <a:xfrm>
            <a:off x="585788" y="5700713"/>
            <a:ext cx="8215312" cy="923330"/>
          </a:xfrm>
          <a:prstGeom prst="rect">
            <a:avLst/>
          </a:prstGeom>
          <a:noFill/>
        </p:spPr>
        <p:txBody>
          <a:bodyPr wrap="square" rtlCol="0">
            <a:spAutoFit/>
          </a:bodyPr>
          <a:lstStyle/>
          <a:p>
            <a:r>
              <a:rPr lang="zh-CN" altLang="en-US" dirty="0" smtClean="0"/>
              <a:t>当我写复选框提交两个东西的时候，其实服务端接受的是这样一个东西，它自己回去处理。因为服务端接收数据以上图，这个是个关联数组，里面是键值对。他就以一个键一个值的东西存储数据。</a:t>
            </a:r>
            <a:endParaRPr lang="zh-CN" altLang="en-US" dirty="0"/>
          </a:p>
        </p:txBody>
      </p:sp>
      <p:pic>
        <p:nvPicPr>
          <p:cNvPr id="4" name="图片 3"/>
          <p:cNvPicPr>
            <a:picLocks noChangeAspect="1"/>
          </p:cNvPicPr>
          <p:nvPr/>
        </p:nvPicPr>
        <p:blipFill>
          <a:blip r:embed="rId3"/>
          <a:stretch>
            <a:fillRect/>
          </a:stretch>
        </p:blipFill>
        <p:spPr>
          <a:xfrm>
            <a:off x="7277206" y="3290902"/>
            <a:ext cx="4760200" cy="695310"/>
          </a:xfrm>
          <a:prstGeom prst="rect">
            <a:avLst/>
          </a:prstGeom>
        </p:spPr>
      </p:pic>
      <p:pic>
        <p:nvPicPr>
          <p:cNvPr id="5" name="图片 4"/>
          <p:cNvPicPr>
            <a:picLocks noChangeAspect="1"/>
          </p:cNvPicPr>
          <p:nvPr/>
        </p:nvPicPr>
        <p:blipFill>
          <a:blip r:embed="rId4"/>
          <a:stretch>
            <a:fillRect/>
          </a:stretch>
        </p:blipFill>
        <p:spPr>
          <a:xfrm>
            <a:off x="536401" y="5291121"/>
            <a:ext cx="3152381" cy="228571"/>
          </a:xfrm>
          <a:prstGeom prst="rect">
            <a:avLst/>
          </a:prstGeom>
        </p:spPr>
      </p:pic>
    </p:spTree>
    <p:extLst>
      <p:ext uri="{BB962C8B-B14F-4D97-AF65-F5344CB8AC3E}">
        <p14:creationId xmlns:p14="http://schemas.microsoft.com/office/powerpoint/2010/main" val="997946321"/>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433508" y="247690"/>
            <a:ext cx="1923810" cy="647619"/>
          </a:xfrm>
          <a:prstGeom prst="rect">
            <a:avLst/>
          </a:prstGeom>
        </p:spPr>
      </p:pic>
      <p:sp>
        <p:nvSpPr>
          <p:cNvPr id="3" name="文本框 2"/>
          <p:cNvSpPr txBox="1"/>
          <p:nvPr/>
        </p:nvSpPr>
        <p:spPr>
          <a:xfrm>
            <a:off x="433508" y="1071563"/>
            <a:ext cx="4367092" cy="646331"/>
          </a:xfrm>
          <a:prstGeom prst="rect">
            <a:avLst/>
          </a:prstGeom>
          <a:noFill/>
        </p:spPr>
        <p:txBody>
          <a:bodyPr wrap="square" rtlCol="0">
            <a:spAutoFit/>
          </a:bodyPr>
          <a:lstStyle/>
          <a:p>
            <a:r>
              <a:rPr lang="en-US" altLang="zh-CN" dirty="0" smtClean="0"/>
              <a:t>PHP</a:t>
            </a:r>
            <a:r>
              <a:rPr lang="zh-CN" altLang="en-US" dirty="0" smtClean="0"/>
              <a:t>中定以一个数组，后面的值作为数组的第一个成员出现</a:t>
            </a:r>
            <a:endParaRPr lang="zh-CN" altLang="en-US" dirty="0"/>
          </a:p>
        </p:txBody>
      </p:sp>
      <p:pic>
        <p:nvPicPr>
          <p:cNvPr id="4" name="图片 3"/>
          <p:cNvPicPr>
            <a:picLocks noChangeAspect="1"/>
          </p:cNvPicPr>
          <p:nvPr/>
        </p:nvPicPr>
        <p:blipFill>
          <a:blip r:embed="rId3"/>
          <a:stretch>
            <a:fillRect/>
          </a:stretch>
        </p:blipFill>
        <p:spPr>
          <a:xfrm>
            <a:off x="3676952" y="1462333"/>
            <a:ext cx="6443488" cy="5238505"/>
          </a:xfrm>
          <a:prstGeom prst="rect">
            <a:avLst/>
          </a:prstGeom>
        </p:spPr>
      </p:pic>
    </p:spTree>
    <p:extLst>
      <p:ext uri="{BB962C8B-B14F-4D97-AF65-F5344CB8AC3E}">
        <p14:creationId xmlns:p14="http://schemas.microsoft.com/office/powerpoint/2010/main" val="170537916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521607" y="522255"/>
            <a:ext cx="3533333" cy="3657143"/>
          </a:xfrm>
          <a:prstGeom prst="rect">
            <a:avLst/>
          </a:prstGeom>
        </p:spPr>
      </p:pic>
      <p:sp>
        <p:nvSpPr>
          <p:cNvPr id="3" name="文本框 2"/>
          <p:cNvSpPr txBox="1"/>
          <p:nvPr/>
        </p:nvSpPr>
        <p:spPr>
          <a:xfrm>
            <a:off x="777922" y="4367284"/>
            <a:ext cx="2306472" cy="369332"/>
          </a:xfrm>
          <a:prstGeom prst="rect">
            <a:avLst/>
          </a:prstGeom>
          <a:noFill/>
        </p:spPr>
        <p:txBody>
          <a:bodyPr wrap="square" rtlCol="0">
            <a:spAutoFit/>
          </a:bodyPr>
          <a:lstStyle/>
          <a:p>
            <a:r>
              <a:rPr lang="zh-CN" altLang="en-US" dirty="0" smtClean="0"/>
              <a:t>后面中称之为指令式</a:t>
            </a:r>
            <a:endParaRPr lang="zh-CN" altLang="en-US" dirty="0"/>
          </a:p>
        </p:txBody>
      </p:sp>
    </p:spTree>
    <p:extLst>
      <p:ext uri="{BB962C8B-B14F-4D97-AF65-F5344CB8AC3E}">
        <p14:creationId xmlns:p14="http://schemas.microsoft.com/office/powerpoint/2010/main" val="37171519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643137" y="352549"/>
            <a:ext cx="4172484" cy="2590676"/>
          </a:xfrm>
          <a:prstGeom prst="rect">
            <a:avLst/>
          </a:prstGeom>
        </p:spPr>
      </p:pic>
      <p:pic>
        <p:nvPicPr>
          <p:cNvPr id="3" name="图片 2"/>
          <p:cNvPicPr>
            <a:picLocks noChangeAspect="1"/>
          </p:cNvPicPr>
          <p:nvPr/>
        </p:nvPicPr>
        <p:blipFill>
          <a:blip r:embed="rId3"/>
          <a:stretch>
            <a:fillRect/>
          </a:stretch>
        </p:blipFill>
        <p:spPr>
          <a:xfrm>
            <a:off x="643137" y="3143388"/>
            <a:ext cx="5723809" cy="2200000"/>
          </a:xfrm>
          <a:prstGeom prst="rect">
            <a:avLst/>
          </a:prstGeom>
        </p:spPr>
      </p:pic>
      <p:pic>
        <p:nvPicPr>
          <p:cNvPr id="4" name="图片 3"/>
          <p:cNvPicPr>
            <a:picLocks noChangeAspect="1"/>
          </p:cNvPicPr>
          <p:nvPr/>
        </p:nvPicPr>
        <p:blipFill>
          <a:blip r:embed="rId4"/>
          <a:stretch>
            <a:fillRect/>
          </a:stretch>
        </p:blipFill>
        <p:spPr>
          <a:xfrm>
            <a:off x="6077251" y="743125"/>
            <a:ext cx="4809524" cy="1809524"/>
          </a:xfrm>
          <a:prstGeom prst="rect">
            <a:avLst/>
          </a:prstGeom>
        </p:spPr>
      </p:pic>
      <p:sp>
        <p:nvSpPr>
          <p:cNvPr id="5" name="文本框 4"/>
          <p:cNvSpPr txBox="1"/>
          <p:nvPr/>
        </p:nvSpPr>
        <p:spPr>
          <a:xfrm>
            <a:off x="7429500" y="2943225"/>
            <a:ext cx="2743200" cy="646331"/>
          </a:xfrm>
          <a:prstGeom prst="rect">
            <a:avLst/>
          </a:prstGeom>
          <a:noFill/>
        </p:spPr>
        <p:txBody>
          <a:bodyPr wrap="square" rtlCol="0">
            <a:spAutoFit/>
          </a:bodyPr>
          <a:lstStyle/>
          <a:p>
            <a:r>
              <a:rPr lang="zh-CN" altLang="en-US" dirty="0" smtClean="0"/>
              <a:t>其实是默认提交</a:t>
            </a:r>
            <a:r>
              <a:rPr lang="en-US" altLang="zh-CN" dirty="0" smtClean="0"/>
              <a:t>value</a:t>
            </a:r>
            <a:r>
              <a:rPr lang="zh-CN" altLang="en-US" dirty="0" smtClean="0"/>
              <a:t>，没有</a:t>
            </a:r>
            <a:r>
              <a:rPr lang="en-US" altLang="zh-CN" dirty="0" smtClean="0"/>
              <a:t>value</a:t>
            </a:r>
            <a:r>
              <a:rPr lang="zh-CN" altLang="en-US" dirty="0" smtClean="0"/>
              <a:t>才会提交文本</a:t>
            </a:r>
            <a:endParaRPr lang="zh-CN" altLang="en-US" dirty="0"/>
          </a:p>
        </p:txBody>
      </p:sp>
    </p:spTree>
    <p:extLst>
      <p:ext uri="{BB962C8B-B14F-4D97-AF65-F5344CB8AC3E}">
        <p14:creationId xmlns:p14="http://schemas.microsoft.com/office/powerpoint/2010/main" val="263471279"/>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547963" y="0"/>
            <a:ext cx="4409524" cy="4190476"/>
          </a:xfrm>
          <a:prstGeom prst="rect">
            <a:avLst/>
          </a:prstGeom>
        </p:spPr>
      </p:pic>
      <p:pic>
        <p:nvPicPr>
          <p:cNvPr id="3" name="图片 2"/>
          <p:cNvPicPr>
            <a:picLocks noChangeAspect="1"/>
          </p:cNvPicPr>
          <p:nvPr/>
        </p:nvPicPr>
        <p:blipFill>
          <a:blip r:embed="rId3"/>
          <a:stretch>
            <a:fillRect/>
          </a:stretch>
        </p:blipFill>
        <p:spPr>
          <a:xfrm>
            <a:off x="7320145" y="338065"/>
            <a:ext cx="2923809" cy="1514286"/>
          </a:xfrm>
          <a:prstGeom prst="rect">
            <a:avLst/>
          </a:prstGeom>
        </p:spPr>
      </p:pic>
      <p:sp>
        <p:nvSpPr>
          <p:cNvPr id="4" name="文本框 3"/>
          <p:cNvSpPr txBox="1"/>
          <p:nvPr/>
        </p:nvSpPr>
        <p:spPr>
          <a:xfrm>
            <a:off x="4757738" y="585788"/>
            <a:ext cx="2085975" cy="369332"/>
          </a:xfrm>
          <a:prstGeom prst="rect">
            <a:avLst/>
          </a:prstGeom>
          <a:noFill/>
        </p:spPr>
        <p:txBody>
          <a:bodyPr wrap="square" rtlCol="0">
            <a:spAutoFit/>
          </a:bodyPr>
          <a:lstStyle/>
          <a:p>
            <a:r>
              <a:rPr lang="zh-CN" altLang="en-US" dirty="0" smtClean="0"/>
              <a:t>提交之后生成这样</a:t>
            </a:r>
            <a:endParaRPr lang="zh-CN" altLang="en-US" dirty="0"/>
          </a:p>
        </p:txBody>
      </p:sp>
    </p:spTree>
    <p:extLst>
      <p:ext uri="{BB962C8B-B14F-4D97-AF65-F5344CB8AC3E}">
        <p14:creationId xmlns:p14="http://schemas.microsoft.com/office/powerpoint/2010/main" val="395885437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605226" y="243209"/>
            <a:ext cx="6209524" cy="5142857"/>
          </a:xfrm>
          <a:prstGeom prst="rect">
            <a:avLst/>
          </a:prstGeom>
        </p:spPr>
      </p:pic>
      <p:sp>
        <p:nvSpPr>
          <p:cNvPr id="3" name="文本框 2"/>
          <p:cNvSpPr txBox="1"/>
          <p:nvPr/>
        </p:nvSpPr>
        <p:spPr>
          <a:xfrm>
            <a:off x="3429000" y="2800350"/>
            <a:ext cx="2957513" cy="369332"/>
          </a:xfrm>
          <a:prstGeom prst="rect">
            <a:avLst/>
          </a:prstGeom>
          <a:noFill/>
        </p:spPr>
        <p:txBody>
          <a:bodyPr wrap="square" rtlCol="0">
            <a:spAutoFit/>
          </a:bodyPr>
          <a:lstStyle/>
          <a:p>
            <a:r>
              <a:rPr lang="zh-CN" altLang="en-US" dirty="0" smtClean="0">
                <a:solidFill>
                  <a:schemeClr val="accent4"/>
                </a:solidFill>
              </a:rPr>
              <a:t>保存文件的方式</a:t>
            </a:r>
            <a:endParaRPr lang="zh-CN" altLang="en-US" dirty="0">
              <a:solidFill>
                <a:schemeClr val="accent4"/>
              </a:solidFill>
            </a:endParaRPr>
          </a:p>
        </p:txBody>
      </p:sp>
    </p:spTree>
    <p:extLst>
      <p:ext uri="{BB962C8B-B14F-4D97-AF65-F5344CB8AC3E}">
        <p14:creationId xmlns:p14="http://schemas.microsoft.com/office/powerpoint/2010/main" val="220567442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85763" y="442913"/>
            <a:ext cx="11615737" cy="1477328"/>
          </a:xfrm>
          <a:prstGeom prst="rect">
            <a:avLst/>
          </a:prstGeom>
          <a:noFill/>
        </p:spPr>
        <p:txBody>
          <a:bodyPr wrap="square" rtlCol="0">
            <a:spAutoFit/>
          </a:bodyPr>
          <a:lstStyle/>
          <a:p>
            <a:r>
              <a:rPr lang="zh-CN" altLang="en-US" dirty="0" smtClean="0"/>
              <a:t>上页面案例思路：</a:t>
            </a:r>
            <a:endParaRPr lang="en-US" altLang="zh-CN" dirty="0" smtClean="0"/>
          </a:p>
          <a:p>
            <a:r>
              <a:rPr lang="en-US" altLang="zh-CN" dirty="0" smtClean="0"/>
              <a:t>1.</a:t>
            </a:r>
            <a:r>
              <a:rPr lang="zh-CN" altLang="en-US" dirty="0" smtClean="0"/>
              <a:t>先得有个那样的页面</a:t>
            </a:r>
            <a:endParaRPr lang="en-US" altLang="zh-CN" dirty="0" smtClean="0"/>
          </a:p>
          <a:p>
            <a:r>
              <a:rPr lang="en-US" altLang="zh-CN" dirty="0" smtClean="0"/>
              <a:t>2.</a:t>
            </a:r>
            <a:r>
              <a:rPr lang="zh-CN" altLang="en-US" dirty="0" smtClean="0"/>
              <a:t>页面返回给我们的就是一个普通的表单</a:t>
            </a:r>
            <a:endParaRPr lang="en-US" altLang="zh-CN" dirty="0" smtClean="0"/>
          </a:p>
          <a:p>
            <a:r>
              <a:rPr lang="en-US" altLang="zh-CN" dirty="0" smtClean="0"/>
              <a:t>3.</a:t>
            </a:r>
            <a:r>
              <a:rPr lang="zh-CN" altLang="en-US" dirty="0" smtClean="0"/>
              <a:t>点击登录将表单提交到某个地址</a:t>
            </a:r>
            <a:r>
              <a:rPr lang="en-US" altLang="zh-CN" dirty="0" smtClean="0"/>
              <a:t>=========</a:t>
            </a:r>
            <a:r>
              <a:rPr lang="zh-CN" altLang="en-US" dirty="0" smtClean="0"/>
              <a:t>接收用户提交的用户名，密码，确人密码</a:t>
            </a:r>
            <a:endParaRPr lang="en-US" altLang="zh-CN" dirty="0" smtClean="0"/>
          </a:p>
          <a:p>
            <a:r>
              <a:rPr lang="en-US" altLang="zh-CN" dirty="0" smtClean="0"/>
              <a:t>4.</a:t>
            </a:r>
            <a:r>
              <a:rPr lang="zh-CN" altLang="en-US" dirty="0" smtClean="0"/>
              <a:t>最终得到用户名，密码再保存在文件中</a:t>
            </a:r>
            <a:endParaRPr lang="en-US" altLang="zh-CN" dirty="0"/>
          </a:p>
        </p:txBody>
      </p:sp>
      <p:pic>
        <p:nvPicPr>
          <p:cNvPr id="3" name="图片 2"/>
          <p:cNvPicPr>
            <a:picLocks noChangeAspect="1"/>
          </p:cNvPicPr>
          <p:nvPr/>
        </p:nvPicPr>
        <p:blipFill>
          <a:blip r:embed="rId2"/>
          <a:stretch>
            <a:fillRect/>
          </a:stretch>
        </p:blipFill>
        <p:spPr>
          <a:xfrm>
            <a:off x="838484" y="2467004"/>
            <a:ext cx="4542857" cy="466667"/>
          </a:xfrm>
          <a:prstGeom prst="rect">
            <a:avLst/>
          </a:prstGeom>
        </p:spPr>
      </p:pic>
      <p:sp>
        <p:nvSpPr>
          <p:cNvPr id="4" name="文本框 3"/>
          <p:cNvSpPr txBox="1"/>
          <p:nvPr/>
        </p:nvSpPr>
        <p:spPr>
          <a:xfrm>
            <a:off x="985838" y="3228975"/>
            <a:ext cx="3600450" cy="1477328"/>
          </a:xfrm>
          <a:prstGeom prst="rect">
            <a:avLst/>
          </a:prstGeom>
          <a:noFill/>
        </p:spPr>
        <p:txBody>
          <a:bodyPr wrap="square" rtlCol="0">
            <a:spAutoFit/>
          </a:bodyPr>
          <a:lstStyle/>
          <a:p>
            <a:r>
              <a:rPr lang="zh-CN" altLang="en-US" dirty="0" smtClean="0"/>
              <a:t>按钮不要给</a:t>
            </a:r>
            <a:r>
              <a:rPr lang="en-US" altLang="zh-CN" dirty="0" smtClean="0"/>
              <a:t>name,</a:t>
            </a:r>
            <a:r>
              <a:rPr lang="zh-CN" altLang="en-US" dirty="0" smtClean="0"/>
              <a:t>因为按钮给</a:t>
            </a:r>
            <a:r>
              <a:rPr lang="en-US" altLang="zh-CN" dirty="0" smtClean="0"/>
              <a:t>name</a:t>
            </a:r>
            <a:r>
              <a:rPr lang="zh-CN" altLang="en-US" dirty="0" smtClean="0"/>
              <a:t>的话也会被提交。</a:t>
            </a:r>
            <a:endParaRPr lang="en-US" altLang="zh-CN" dirty="0" smtClean="0"/>
          </a:p>
          <a:p>
            <a:r>
              <a:rPr lang="zh-CN" altLang="en-US" dirty="0" smtClean="0"/>
              <a:t>但是按钮也可以加</a:t>
            </a:r>
            <a:r>
              <a:rPr lang="en-US" altLang="zh-CN" dirty="0" smtClean="0"/>
              <a:t>name</a:t>
            </a:r>
            <a:r>
              <a:rPr lang="zh-CN" altLang="en-US" dirty="0" smtClean="0"/>
              <a:t>，如果你的</a:t>
            </a:r>
            <a:r>
              <a:rPr lang="en-US" altLang="zh-CN" dirty="0" smtClean="0"/>
              <a:t>1</a:t>
            </a:r>
            <a:r>
              <a:rPr lang="zh-CN" altLang="en-US" dirty="0" smtClean="0"/>
              <a:t>页面上有</a:t>
            </a:r>
            <a:r>
              <a:rPr lang="en-US" altLang="zh-CN" dirty="0" smtClean="0"/>
              <a:t>5</a:t>
            </a:r>
            <a:r>
              <a:rPr lang="zh-CN" altLang="en-US" dirty="0" smtClean="0"/>
              <a:t>个按钮，我需要知道你提交的哪一个，就得加</a:t>
            </a:r>
            <a:endParaRPr lang="zh-CN" altLang="en-US" dirty="0"/>
          </a:p>
        </p:txBody>
      </p:sp>
    </p:spTree>
    <p:extLst>
      <p:ext uri="{BB962C8B-B14F-4D97-AF65-F5344CB8AC3E}">
        <p14:creationId xmlns:p14="http://schemas.microsoft.com/office/powerpoint/2010/main" val="12501296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062153" y="428701"/>
            <a:ext cx="3668563" cy="2414512"/>
          </a:xfrm>
          <a:prstGeom prst="rect">
            <a:avLst/>
          </a:prstGeom>
        </p:spPr>
      </p:pic>
      <p:sp>
        <p:nvSpPr>
          <p:cNvPr id="3" name="文本框 2"/>
          <p:cNvSpPr txBox="1"/>
          <p:nvPr/>
        </p:nvSpPr>
        <p:spPr>
          <a:xfrm>
            <a:off x="557212" y="3157537"/>
            <a:ext cx="3857625" cy="923330"/>
          </a:xfrm>
          <a:prstGeom prst="rect">
            <a:avLst/>
          </a:prstGeom>
          <a:noFill/>
        </p:spPr>
        <p:txBody>
          <a:bodyPr wrap="square" rtlCol="0">
            <a:spAutoFit/>
          </a:bodyPr>
          <a:lstStyle/>
          <a:p>
            <a:r>
              <a:rPr lang="zh-CN" altLang="en-US" dirty="0" smtClean="0"/>
              <a:t>因为客户端那边可以给你删除两个</a:t>
            </a:r>
            <a:r>
              <a:rPr lang="en-US" altLang="zh-CN" dirty="0" smtClean="0"/>
              <a:t>td,</a:t>
            </a:r>
            <a:r>
              <a:rPr lang="zh-CN" altLang="en-US" dirty="0" smtClean="0"/>
              <a:t>这样提交过来的数据就不完整，所以我们需要校验</a:t>
            </a:r>
            <a:endParaRPr lang="zh-CN" altLang="en-US" dirty="0"/>
          </a:p>
        </p:txBody>
      </p:sp>
    </p:spTree>
    <p:extLst>
      <p:ext uri="{BB962C8B-B14F-4D97-AF65-F5344CB8AC3E}">
        <p14:creationId xmlns:p14="http://schemas.microsoft.com/office/powerpoint/2010/main" val="352301219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333661" y="195345"/>
            <a:ext cx="4580952" cy="1323810"/>
          </a:xfrm>
          <a:prstGeom prst="rect">
            <a:avLst/>
          </a:prstGeom>
        </p:spPr>
      </p:pic>
      <p:pic>
        <p:nvPicPr>
          <p:cNvPr id="3" name="图片 2"/>
          <p:cNvPicPr>
            <a:picLocks noChangeAspect="1"/>
          </p:cNvPicPr>
          <p:nvPr/>
        </p:nvPicPr>
        <p:blipFill>
          <a:blip r:embed="rId3"/>
          <a:stretch>
            <a:fillRect/>
          </a:stretch>
        </p:blipFill>
        <p:spPr>
          <a:xfrm>
            <a:off x="1481480" y="2005230"/>
            <a:ext cx="5485714" cy="3476190"/>
          </a:xfrm>
          <a:prstGeom prst="rect">
            <a:avLst/>
          </a:prstGeom>
        </p:spPr>
      </p:pic>
      <p:sp>
        <p:nvSpPr>
          <p:cNvPr id="4" name="文本框 3"/>
          <p:cNvSpPr txBox="1"/>
          <p:nvPr/>
        </p:nvSpPr>
        <p:spPr>
          <a:xfrm>
            <a:off x="1328738" y="5686425"/>
            <a:ext cx="5857875" cy="646331"/>
          </a:xfrm>
          <a:prstGeom prst="rect">
            <a:avLst/>
          </a:prstGeom>
          <a:noFill/>
        </p:spPr>
        <p:txBody>
          <a:bodyPr wrap="square" rtlCol="0">
            <a:spAutoFit/>
          </a:bodyPr>
          <a:lstStyle/>
          <a:p>
            <a:r>
              <a:rPr lang="zh-CN" altLang="en-US" dirty="0" smtClean="0"/>
              <a:t>这个页面以敲回车的方式请求也是请求这个代码，</a:t>
            </a:r>
            <a:endParaRPr lang="en-US" altLang="zh-CN" dirty="0" smtClean="0"/>
          </a:p>
          <a:p>
            <a:r>
              <a:rPr lang="zh-CN" altLang="en-US" dirty="0" smtClean="0"/>
              <a:t>提交也是请求这个代码</a:t>
            </a:r>
            <a:endParaRPr lang="zh-CN" altLang="en-US" dirty="0"/>
          </a:p>
        </p:txBody>
      </p:sp>
      <p:sp>
        <p:nvSpPr>
          <p:cNvPr id="5" name="文本框 4"/>
          <p:cNvSpPr txBox="1"/>
          <p:nvPr/>
        </p:nvSpPr>
        <p:spPr>
          <a:xfrm>
            <a:off x="7743825" y="528638"/>
            <a:ext cx="4448175" cy="1200329"/>
          </a:xfrm>
          <a:prstGeom prst="rect">
            <a:avLst/>
          </a:prstGeom>
          <a:noFill/>
        </p:spPr>
        <p:txBody>
          <a:bodyPr wrap="square" rtlCol="0">
            <a:spAutoFit/>
          </a:bodyPr>
          <a:lstStyle/>
          <a:p>
            <a:r>
              <a:rPr lang="zh-CN" altLang="en-US" dirty="0" smtClean="0"/>
              <a:t>提交按钮的作用其实跟刷新网页敲回车的</a:t>
            </a:r>
            <a:endParaRPr lang="en-US" altLang="zh-CN" dirty="0" smtClean="0"/>
          </a:p>
          <a:p>
            <a:r>
              <a:rPr lang="zh-CN" altLang="en-US" dirty="0" smtClean="0"/>
              <a:t>作用差不多，只是提交按钮的话可以把你写东西保存到新的一个网页并以新的网页的网址发送请求（请求地址）</a:t>
            </a:r>
            <a:endParaRPr lang="zh-CN" altLang="en-US" dirty="0"/>
          </a:p>
        </p:txBody>
      </p:sp>
    </p:spTree>
    <p:extLst>
      <p:ext uri="{BB962C8B-B14F-4D97-AF65-F5344CB8AC3E}">
        <p14:creationId xmlns:p14="http://schemas.microsoft.com/office/powerpoint/2010/main" val="1234872830"/>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1300793" y="205203"/>
            <a:ext cx="8771894" cy="6452222"/>
            <a:chOff x="872168" y="-1066499"/>
            <a:chExt cx="10604796" cy="7800425"/>
          </a:xfrm>
        </p:grpSpPr>
        <p:pic>
          <p:nvPicPr>
            <p:cNvPr id="4" name="图片 3"/>
            <p:cNvPicPr>
              <a:picLocks noChangeAspect="1"/>
            </p:cNvPicPr>
            <p:nvPr/>
          </p:nvPicPr>
          <p:blipFill>
            <a:blip r:embed="rId2"/>
            <a:stretch>
              <a:fillRect/>
            </a:stretch>
          </p:blipFill>
          <p:spPr>
            <a:xfrm>
              <a:off x="872168" y="2752974"/>
              <a:ext cx="10076190" cy="3980952"/>
            </a:xfrm>
            <a:prstGeom prst="rect">
              <a:avLst/>
            </a:prstGeom>
          </p:spPr>
        </p:pic>
        <p:pic>
          <p:nvPicPr>
            <p:cNvPr id="5" name="图片 4"/>
            <p:cNvPicPr>
              <a:picLocks noChangeAspect="1"/>
            </p:cNvPicPr>
            <p:nvPr/>
          </p:nvPicPr>
          <p:blipFill>
            <a:blip r:embed="rId3"/>
            <a:stretch>
              <a:fillRect/>
            </a:stretch>
          </p:blipFill>
          <p:spPr>
            <a:xfrm>
              <a:off x="943631" y="-1066499"/>
              <a:ext cx="10533333" cy="4819048"/>
            </a:xfrm>
            <a:prstGeom prst="rect">
              <a:avLst/>
            </a:prstGeom>
          </p:spPr>
        </p:pic>
      </p:grpSp>
    </p:spTree>
    <p:extLst>
      <p:ext uri="{BB962C8B-B14F-4D97-AF65-F5344CB8AC3E}">
        <p14:creationId xmlns:p14="http://schemas.microsoft.com/office/powerpoint/2010/main" val="3517573989"/>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486062" y="371626"/>
            <a:ext cx="4590476" cy="2428571"/>
          </a:xfrm>
          <a:prstGeom prst="rect">
            <a:avLst/>
          </a:prstGeom>
        </p:spPr>
      </p:pic>
      <p:sp>
        <p:nvSpPr>
          <p:cNvPr id="3" name="文本框 2"/>
          <p:cNvSpPr txBox="1"/>
          <p:nvPr/>
        </p:nvSpPr>
        <p:spPr>
          <a:xfrm>
            <a:off x="757238" y="3257550"/>
            <a:ext cx="4143375" cy="646331"/>
          </a:xfrm>
          <a:prstGeom prst="rect">
            <a:avLst/>
          </a:prstGeom>
          <a:noFill/>
        </p:spPr>
        <p:txBody>
          <a:bodyPr wrap="square" rtlCol="0">
            <a:spAutoFit/>
          </a:bodyPr>
          <a:lstStyle/>
          <a:p>
            <a:r>
              <a:rPr lang="en-US" altLang="zh-CN" dirty="0" smtClean="0"/>
              <a:t>exit</a:t>
            </a:r>
            <a:r>
              <a:rPr lang="zh-CN" altLang="en-US" dirty="0" smtClean="0"/>
              <a:t>不仅是代码不往下执行了，连整个程序都不往下执行了</a:t>
            </a:r>
            <a:endParaRPr lang="zh-CN" altLang="en-US" dirty="0"/>
          </a:p>
        </p:txBody>
      </p:sp>
    </p:spTree>
    <p:extLst>
      <p:ext uri="{BB962C8B-B14F-4D97-AF65-F5344CB8AC3E}">
        <p14:creationId xmlns:p14="http://schemas.microsoft.com/office/powerpoint/2010/main" val="3182337508"/>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705127" y="404933"/>
            <a:ext cx="6056405" cy="2638305"/>
          </a:xfrm>
          <a:prstGeom prst="rect">
            <a:avLst/>
          </a:prstGeom>
        </p:spPr>
      </p:pic>
      <p:sp>
        <p:nvSpPr>
          <p:cNvPr id="3" name="矩形 2"/>
          <p:cNvSpPr/>
          <p:nvPr/>
        </p:nvSpPr>
        <p:spPr>
          <a:xfrm>
            <a:off x="5086350" y="757238"/>
            <a:ext cx="1128713" cy="414337"/>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p:cNvPicPr>
            <a:picLocks noChangeAspect="1"/>
          </p:cNvPicPr>
          <p:nvPr/>
        </p:nvPicPr>
        <p:blipFill>
          <a:blip r:embed="rId3"/>
          <a:stretch>
            <a:fillRect/>
          </a:stretch>
        </p:blipFill>
        <p:spPr>
          <a:xfrm>
            <a:off x="705127" y="3224326"/>
            <a:ext cx="6154146" cy="2719274"/>
          </a:xfrm>
          <a:prstGeom prst="rect">
            <a:avLst/>
          </a:prstGeom>
        </p:spPr>
      </p:pic>
      <p:sp>
        <p:nvSpPr>
          <p:cNvPr id="5" name="矩形 4"/>
          <p:cNvSpPr/>
          <p:nvPr/>
        </p:nvSpPr>
        <p:spPr>
          <a:xfrm>
            <a:off x="3733329" y="3771901"/>
            <a:ext cx="1785938" cy="414337"/>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p:cNvPicPr>
            <a:picLocks noChangeAspect="1"/>
          </p:cNvPicPr>
          <p:nvPr/>
        </p:nvPicPr>
        <p:blipFill>
          <a:blip r:embed="rId4"/>
          <a:stretch>
            <a:fillRect/>
          </a:stretch>
        </p:blipFill>
        <p:spPr>
          <a:xfrm>
            <a:off x="1271959" y="6110379"/>
            <a:ext cx="5961905" cy="533333"/>
          </a:xfrm>
          <a:prstGeom prst="rect">
            <a:avLst/>
          </a:prstGeom>
        </p:spPr>
      </p:pic>
    </p:spTree>
    <p:extLst>
      <p:ext uri="{BB962C8B-B14F-4D97-AF65-F5344CB8AC3E}">
        <p14:creationId xmlns:p14="http://schemas.microsoft.com/office/powerpoint/2010/main" val="63459714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042988" y="542925"/>
            <a:ext cx="3214687" cy="1754326"/>
          </a:xfrm>
          <a:prstGeom prst="rect">
            <a:avLst/>
          </a:prstGeom>
          <a:noFill/>
        </p:spPr>
        <p:txBody>
          <a:bodyPr wrap="square" rtlCol="0">
            <a:spAutoFit/>
          </a:bodyPr>
          <a:lstStyle/>
          <a:p>
            <a:r>
              <a:rPr lang="en-US" altLang="zh-CN" dirty="0" smtClean="0"/>
              <a:t>Sublime</a:t>
            </a:r>
            <a:r>
              <a:rPr lang="zh-CN" altLang="en-US" dirty="0" smtClean="0"/>
              <a:t>和</a:t>
            </a:r>
            <a:r>
              <a:rPr lang="en-US" altLang="zh-CN" dirty="0" err="1" smtClean="0"/>
              <a:t>webstorm</a:t>
            </a:r>
            <a:r>
              <a:rPr lang="zh-CN" altLang="en-US" dirty="0" smtClean="0"/>
              <a:t>都有的快捷键：</a:t>
            </a:r>
            <a:endParaRPr lang="en-US" altLang="zh-CN" dirty="0" smtClean="0"/>
          </a:p>
          <a:p>
            <a:endParaRPr lang="en-US" altLang="zh-CN" dirty="0"/>
          </a:p>
          <a:p>
            <a:r>
              <a:rPr lang="en-US" altLang="zh-CN" dirty="0" smtClean="0"/>
              <a:t>Ctrl k Ctrl1 </a:t>
            </a:r>
            <a:r>
              <a:rPr lang="zh-CN" altLang="en-US" dirty="0" smtClean="0"/>
              <a:t>折叠到第一个层级</a:t>
            </a:r>
            <a:endParaRPr lang="en-US" altLang="zh-CN" dirty="0" smtClean="0"/>
          </a:p>
          <a:p>
            <a:r>
              <a:rPr lang="en-US" altLang="zh-CN" dirty="0" smtClean="0"/>
              <a:t>Ctrl k Ctrl2 </a:t>
            </a:r>
            <a:r>
              <a:rPr lang="zh-CN" altLang="en-US" dirty="0" smtClean="0"/>
              <a:t>折叠到第二个层级</a:t>
            </a:r>
          </a:p>
          <a:p>
            <a:endParaRPr lang="zh-CN" altLang="en-US" dirty="0"/>
          </a:p>
        </p:txBody>
      </p:sp>
    </p:spTree>
    <p:extLst>
      <p:ext uri="{BB962C8B-B14F-4D97-AF65-F5344CB8AC3E}">
        <p14:creationId xmlns:p14="http://schemas.microsoft.com/office/powerpoint/2010/main" val="927631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774209" y="736979"/>
            <a:ext cx="4844955" cy="369332"/>
          </a:xfrm>
          <a:prstGeom prst="rect">
            <a:avLst/>
          </a:prstGeom>
          <a:noFill/>
        </p:spPr>
        <p:txBody>
          <a:bodyPr wrap="square" rtlCol="0">
            <a:spAutoFit/>
          </a:bodyPr>
          <a:lstStyle/>
          <a:p>
            <a:r>
              <a:rPr lang="en-US" altLang="zh-CN" dirty="0" smtClean="0"/>
              <a:t>PHP</a:t>
            </a:r>
            <a:r>
              <a:rPr lang="zh-CN" altLang="en-US" dirty="0" smtClean="0"/>
              <a:t>里面有</a:t>
            </a:r>
            <a:r>
              <a:rPr lang="en-US" altLang="zh-CN" dirty="0" smtClean="0"/>
              <a:t>500</a:t>
            </a:r>
            <a:r>
              <a:rPr lang="zh-CN" altLang="en-US" dirty="0"/>
              <a:t>多</a:t>
            </a:r>
            <a:r>
              <a:rPr lang="zh-CN" altLang="en-US" dirty="0" smtClean="0"/>
              <a:t>个全局函数</a:t>
            </a:r>
            <a:endParaRPr lang="zh-CN" altLang="en-US" dirty="0"/>
          </a:p>
        </p:txBody>
      </p:sp>
      <p:pic>
        <p:nvPicPr>
          <p:cNvPr id="3" name="图片 2"/>
          <p:cNvPicPr>
            <a:picLocks noChangeAspect="1"/>
          </p:cNvPicPr>
          <p:nvPr/>
        </p:nvPicPr>
        <p:blipFill>
          <a:blip r:embed="rId2"/>
          <a:stretch>
            <a:fillRect/>
          </a:stretch>
        </p:blipFill>
        <p:spPr>
          <a:xfrm>
            <a:off x="321671" y="1486093"/>
            <a:ext cx="11449426" cy="1474841"/>
          </a:xfrm>
          <a:prstGeom prst="rect">
            <a:avLst/>
          </a:prstGeom>
        </p:spPr>
      </p:pic>
    </p:spTree>
    <p:extLst>
      <p:ext uri="{BB962C8B-B14F-4D97-AF65-F5344CB8AC3E}">
        <p14:creationId xmlns:p14="http://schemas.microsoft.com/office/powerpoint/2010/main" val="148715605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324571" y="1657350"/>
            <a:ext cx="4857750" cy="369332"/>
          </a:xfrm>
          <a:prstGeom prst="rect">
            <a:avLst/>
          </a:prstGeom>
          <a:noFill/>
        </p:spPr>
        <p:txBody>
          <a:bodyPr wrap="square" rtlCol="0">
            <a:spAutoFit/>
          </a:bodyPr>
          <a:lstStyle/>
          <a:p>
            <a:r>
              <a:rPr lang="zh-CN" altLang="en-US" dirty="0" smtClean="0"/>
              <a:t>提交文件的表单必须用</a:t>
            </a:r>
            <a:r>
              <a:rPr lang="en-US" altLang="zh-CN" dirty="0" smtClean="0"/>
              <a:t>post</a:t>
            </a:r>
            <a:endParaRPr lang="zh-CN" altLang="en-US" dirty="0"/>
          </a:p>
        </p:txBody>
      </p:sp>
      <p:pic>
        <p:nvPicPr>
          <p:cNvPr id="4" name="图片 3"/>
          <p:cNvPicPr>
            <a:picLocks noChangeAspect="1"/>
          </p:cNvPicPr>
          <p:nvPr/>
        </p:nvPicPr>
        <p:blipFill>
          <a:blip r:embed="rId2"/>
          <a:stretch>
            <a:fillRect/>
          </a:stretch>
        </p:blipFill>
        <p:spPr>
          <a:xfrm>
            <a:off x="667346" y="271463"/>
            <a:ext cx="9542857" cy="1171429"/>
          </a:xfrm>
          <a:prstGeom prst="rect">
            <a:avLst/>
          </a:prstGeom>
        </p:spPr>
      </p:pic>
    </p:spTree>
    <p:extLst>
      <p:ext uri="{BB962C8B-B14F-4D97-AF65-F5344CB8AC3E}">
        <p14:creationId xmlns:p14="http://schemas.microsoft.com/office/powerpoint/2010/main" val="88730908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548095" y="2400344"/>
            <a:ext cx="6523809" cy="714286"/>
          </a:xfrm>
          <a:prstGeom prst="rect">
            <a:avLst/>
          </a:prstGeom>
        </p:spPr>
      </p:pic>
      <p:pic>
        <p:nvPicPr>
          <p:cNvPr id="3" name="图片 2"/>
          <p:cNvPicPr>
            <a:picLocks noChangeAspect="1"/>
          </p:cNvPicPr>
          <p:nvPr/>
        </p:nvPicPr>
        <p:blipFill>
          <a:blip r:embed="rId3"/>
          <a:stretch>
            <a:fillRect/>
          </a:stretch>
        </p:blipFill>
        <p:spPr>
          <a:xfrm>
            <a:off x="548094" y="3329015"/>
            <a:ext cx="5550545" cy="1057247"/>
          </a:xfrm>
          <a:prstGeom prst="rect">
            <a:avLst/>
          </a:prstGeom>
        </p:spPr>
      </p:pic>
      <p:pic>
        <p:nvPicPr>
          <p:cNvPr id="4" name="图片 3"/>
          <p:cNvPicPr>
            <a:picLocks noChangeAspect="1"/>
          </p:cNvPicPr>
          <p:nvPr/>
        </p:nvPicPr>
        <p:blipFill>
          <a:blip r:embed="rId4"/>
          <a:stretch>
            <a:fillRect/>
          </a:stretch>
        </p:blipFill>
        <p:spPr>
          <a:xfrm>
            <a:off x="286310" y="119355"/>
            <a:ext cx="8961905" cy="2352381"/>
          </a:xfrm>
          <a:prstGeom prst="rect">
            <a:avLst/>
          </a:prstGeom>
        </p:spPr>
      </p:pic>
      <p:pic>
        <p:nvPicPr>
          <p:cNvPr id="5" name="图片 4"/>
          <p:cNvPicPr>
            <a:picLocks noChangeAspect="1"/>
          </p:cNvPicPr>
          <p:nvPr/>
        </p:nvPicPr>
        <p:blipFill>
          <a:blip r:embed="rId5"/>
          <a:stretch>
            <a:fillRect/>
          </a:stretch>
        </p:blipFill>
        <p:spPr>
          <a:xfrm>
            <a:off x="7200492" y="3719639"/>
            <a:ext cx="4580952" cy="2047619"/>
          </a:xfrm>
          <a:prstGeom prst="rect">
            <a:avLst/>
          </a:prstGeom>
        </p:spPr>
      </p:pic>
      <p:pic>
        <p:nvPicPr>
          <p:cNvPr id="6" name="图片 5"/>
          <p:cNvPicPr>
            <a:picLocks noChangeAspect="1"/>
          </p:cNvPicPr>
          <p:nvPr/>
        </p:nvPicPr>
        <p:blipFill>
          <a:blip r:embed="rId6"/>
          <a:stretch>
            <a:fillRect/>
          </a:stretch>
        </p:blipFill>
        <p:spPr>
          <a:xfrm>
            <a:off x="1090992" y="5776654"/>
            <a:ext cx="8600000" cy="619048"/>
          </a:xfrm>
          <a:prstGeom prst="rect">
            <a:avLst/>
          </a:prstGeom>
        </p:spPr>
      </p:pic>
    </p:spTree>
    <p:extLst>
      <p:ext uri="{BB962C8B-B14F-4D97-AF65-F5344CB8AC3E}">
        <p14:creationId xmlns:p14="http://schemas.microsoft.com/office/powerpoint/2010/main" val="127981288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405164" y="347901"/>
            <a:ext cx="5638095" cy="3819048"/>
          </a:xfrm>
          <a:prstGeom prst="rect">
            <a:avLst/>
          </a:prstGeom>
        </p:spPr>
      </p:pic>
      <p:pic>
        <p:nvPicPr>
          <p:cNvPr id="3" name="图片 2"/>
          <p:cNvPicPr>
            <a:picLocks noChangeAspect="1"/>
          </p:cNvPicPr>
          <p:nvPr/>
        </p:nvPicPr>
        <p:blipFill>
          <a:blip r:embed="rId3"/>
          <a:stretch>
            <a:fillRect/>
          </a:stretch>
        </p:blipFill>
        <p:spPr>
          <a:xfrm>
            <a:off x="405163" y="4467259"/>
            <a:ext cx="6867617" cy="976279"/>
          </a:xfrm>
          <a:prstGeom prst="rect">
            <a:avLst/>
          </a:prstGeom>
        </p:spPr>
      </p:pic>
      <p:sp>
        <p:nvSpPr>
          <p:cNvPr id="4" name="任意多边形 3"/>
          <p:cNvSpPr/>
          <p:nvPr/>
        </p:nvSpPr>
        <p:spPr>
          <a:xfrm>
            <a:off x="1443038" y="921656"/>
            <a:ext cx="4371352" cy="3993244"/>
          </a:xfrm>
          <a:custGeom>
            <a:avLst/>
            <a:gdLst>
              <a:gd name="connsiteX0" fmla="*/ 0 w 4371352"/>
              <a:gd name="connsiteY0" fmla="*/ 49894 h 3993244"/>
              <a:gd name="connsiteX1" fmla="*/ 3929062 w 4371352"/>
              <a:gd name="connsiteY1" fmla="*/ 421369 h 3993244"/>
              <a:gd name="connsiteX2" fmla="*/ 4171950 w 4371352"/>
              <a:gd name="connsiteY2" fmla="*/ 3135994 h 3993244"/>
              <a:gd name="connsiteX3" fmla="*/ 2971800 w 4371352"/>
              <a:gd name="connsiteY3" fmla="*/ 3993244 h 3993244"/>
            </a:gdLst>
            <a:ahLst/>
            <a:cxnLst>
              <a:cxn ang="0">
                <a:pos x="connsiteX0" y="connsiteY0"/>
              </a:cxn>
              <a:cxn ang="0">
                <a:pos x="connsiteX1" y="connsiteY1"/>
              </a:cxn>
              <a:cxn ang="0">
                <a:pos x="connsiteX2" y="connsiteY2"/>
              </a:cxn>
              <a:cxn ang="0">
                <a:pos x="connsiteX3" y="connsiteY3"/>
              </a:cxn>
            </a:cxnLst>
            <a:rect l="l" t="t" r="r" b="b"/>
            <a:pathLst>
              <a:path w="4371352" h="3993244">
                <a:moveTo>
                  <a:pt x="0" y="49894"/>
                </a:moveTo>
                <a:cubicBezTo>
                  <a:pt x="1616868" y="-21544"/>
                  <a:pt x="3233737" y="-92981"/>
                  <a:pt x="3929062" y="421369"/>
                </a:cubicBezTo>
                <a:cubicBezTo>
                  <a:pt x="4624387" y="935719"/>
                  <a:pt x="4331494" y="2540682"/>
                  <a:pt x="4171950" y="3135994"/>
                </a:cubicBezTo>
                <a:cubicBezTo>
                  <a:pt x="4012406" y="3731306"/>
                  <a:pt x="3492103" y="3862275"/>
                  <a:pt x="2971800" y="3993244"/>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3328988" y="3571875"/>
            <a:ext cx="3114675" cy="923330"/>
          </a:xfrm>
          <a:prstGeom prst="rect">
            <a:avLst/>
          </a:prstGeom>
          <a:noFill/>
        </p:spPr>
        <p:txBody>
          <a:bodyPr wrap="square" rtlCol="0">
            <a:spAutoFit/>
          </a:bodyPr>
          <a:lstStyle/>
          <a:p>
            <a:r>
              <a:rPr lang="zh-CN" altLang="en-US" dirty="0" smtClean="0"/>
              <a:t>文件提交到服务端的键就是</a:t>
            </a:r>
            <a:r>
              <a:rPr lang="en-US" altLang="zh-CN" dirty="0" smtClean="0"/>
              <a:t>name,</a:t>
            </a:r>
            <a:r>
              <a:rPr lang="zh-CN" altLang="en-US" dirty="0" smtClean="0"/>
              <a:t>我要是提交了两个文本域，就应该有两个键</a:t>
            </a:r>
            <a:endParaRPr lang="zh-CN" altLang="en-US" dirty="0"/>
          </a:p>
        </p:txBody>
      </p:sp>
    </p:spTree>
    <p:extLst>
      <p:ext uri="{BB962C8B-B14F-4D97-AF65-F5344CB8AC3E}">
        <p14:creationId xmlns:p14="http://schemas.microsoft.com/office/powerpoint/2010/main" val="283461916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390777" y="1376537"/>
            <a:ext cx="4038095" cy="2790476"/>
          </a:xfrm>
          <a:prstGeom prst="rect">
            <a:avLst/>
          </a:prstGeom>
        </p:spPr>
      </p:pic>
      <p:pic>
        <p:nvPicPr>
          <p:cNvPr id="3" name="图片 2"/>
          <p:cNvPicPr>
            <a:picLocks noChangeAspect="1"/>
          </p:cNvPicPr>
          <p:nvPr/>
        </p:nvPicPr>
        <p:blipFill>
          <a:blip r:embed="rId3"/>
          <a:stretch>
            <a:fillRect/>
          </a:stretch>
        </p:blipFill>
        <p:spPr>
          <a:xfrm>
            <a:off x="209666" y="109557"/>
            <a:ext cx="5902640" cy="938368"/>
          </a:xfrm>
          <a:prstGeom prst="rect">
            <a:avLst/>
          </a:prstGeom>
        </p:spPr>
      </p:pic>
      <p:sp>
        <p:nvSpPr>
          <p:cNvPr id="4" name="矩形 3"/>
          <p:cNvSpPr/>
          <p:nvPr/>
        </p:nvSpPr>
        <p:spPr>
          <a:xfrm>
            <a:off x="4976812" y="1376537"/>
            <a:ext cx="6096000" cy="646331"/>
          </a:xfrm>
          <a:prstGeom prst="rect">
            <a:avLst/>
          </a:prstGeom>
        </p:spPr>
        <p:txBody>
          <a:bodyPr>
            <a:spAutoFit/>
          </a:bodyPr>
          <a:lstStyle/>
          <a:p>
            <a:r>
              <a:rPr lang="zh-CN" altLang="en-US" dirty="0" smtClean="0"/>
              <a:t>文件提交到服务端的键就是</a:t>
            </a:r>
            <a:r>
              <a:rPr lang="en-US" altLang="zh-CN" dirty="0" smtClean="0"/>
              <a:t>name,</a:t>
            </a:r>
            <a:r>
              <a:rPr lang="zh-CN" altLang="en-US" dirty="0" smtClean="0"/>
              <a:t>我要是提交了两个文本域，就应该有两个键</a:t>
            </a:r>
            <a:endParaRPr lang="zh-CN" altLang="en-US" dirty="0"/>
          </a:p>
        </p:txBody>
      </p:sp>
      <p:pic>
        <p:nvPicPr>
          <p:cNvPr id="6" name="图片 5"/>
          <p:cNvPicPr>
            <a:picLocks noChangeAspect="1"/>
          </p:cNvPicPr>
          <p:nvPr/>
        </p:nvPicPr>
        <p:blipFill>
          <a:blip r:embed="rId4"/>
          <a:stretch>
            <a:fillRect/>
          </a:stretch>
        </p:blipFill>
        <p:spPr>
          <a:xfrm>
            <a:off x="4781891" y="2124156"/>
            <a:ext cx="7142648" cy="847644"/>
          </a:xfrm>
          <a:prstGeom prst="rect">
            <a:avLst/>
          </a:prstGeom>
        </p:spPr>
      </p:pic>
      <p:grpSp>
        <p:nvGrpSpPr>
          <p:cNvPr id="10" name="组合 9"/>
          <p:cNvGrpSpPr/>
          <p:nvPr/>
        </p:nvGrpSpPr>
        <p:grpSpPr>
          <a:xfrm>
            <a:off x="4734095" y="3171857"/>
            <a:ext cx="5270637" cy="995156"/>
            <a:chOff x="4734095" y="3171857"/>
            <a:chExt cx="5270637" cy="995156"/>
          </a:xfrm>
        </p:grpSpPr>
        <p:pic>
          <p:nvPicPr>
            <p:cNvPr id="7" name="图片 6"/>
            <p:cNvPicPr>
              <a:picLocks noChangeAspect="1"/>
            </p:cNvPicPr>
            <p:nvPr/>
          </p:nvPicPr>
          <p:blipFill>
            <a:blip r:embed="rId5"/>
            <a:stretch>
              <a:fillRect/>
            </a:stretch>
          </p:blipFill>
          <p:spPr>
            <a:xfrm>
              <a:off x="4734095" y="3171857"/>
              <a:ext cx="5270637" cy="995156"/>
            </a:xfrm>
            <a:prstGeom prst="rect">
              <a:avLst/>
            </a:prstGeom>
          </p:spPr>
        </p:pic>
        <p:pic>
          <p:nvPicPr>
            <p:cNvPr id="8" name="图片 7"/>
            <p:cNvPicPr>
              <a:picLocks noChangeAspect="1"/>
            </p:cNvPicPr>
            <p:nvPr/>
          </p:nvPicPr>
          <p:blipFill>
            <a:blip r:embed="rId6"/>
            <a:stretch>
              <a:fillRect/>
            </a:stretch>
          </p:blipFill>
          <p:spPr>
            <a:xfrm>
              <a:off x="6815193" y="3743269"/>
              <a:ext cx="876190" cy="304762"/>
            </a:xfrm>
            <a:prstGeom prst="rect">
              <a:avLst/>
            </a:prstGeom>
          </p:spPr>
        </p:pic>
        <p:pic>
          <p:nvPicPr>
            <p:cNvPr id="9" name="图片 8"/>
            <p:cNvPicPr>
              <a:picLocks noChangeAspect="1"/>
            </p:cNvPicPr>
            <p:nvPr/>
          </p:nvPicPr>
          <p:blipFill>
            <a:blip r:embed="rId7"/>
            <a:stretch>
              <a:fillRect/>
            </a:stretch>
          </p:blipFill>
          <p:spPr>
            <a:xfrm>
              <a:off x="6815193" y="3484669"/>
              <a:ext cx="842712" cy="662131"/>
            </a:xfrm>
            <a:prstGeom prst="rect">
              <a:avLst/>
            </a:prstGeom>
          </p:spPr>
        </p:pic>
      </p:grpSp>
      <p:cxnSp>
        <p:nvCxnSpPr>
          <p:cNvPr id="12" name="直接箭头连接符 11"/>
          <p:cNvCxnSpPr/>
          <p:nvPr/>
        </p:nvCxnSpPr>
        <p:spPr>
          <a:xfrm flipH="1">
            <a:off x="1614488" y="3895650"/>
            <a:ext cx="4086225" cy="1523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文本框 12"/>
          <p:cNvSpPr txBox="1"/>
          <p:nvPr/>
        </p:nvSpPr>
        <p:spPr>
          <a:xfrm>
            <a:off x="1143000" y="4141467"/>
            <a:ext cx="2399434" cy="923330"/>
          </a:xfrm>
          <a:prstGeom prst="rect">
            <a:avLst/>
          </a:prstGeom>
          <a:noFill/>
        </p:spPr>
        <p:txBody>
          <a:bodyPr wrap="square" rtlCol="0">
            <a:spAutoFit/>
          </a:bodyPr>
          <a:lstStyle/>
          <a:p>
            <a:r>
              <a:rPr lang="zh-CN" altLang="en-US" dirty="0" smtClean="0"/>
              <a:t>这个就代表文件数组里面一个键所对应的值</a:t>
            </a:r>
            <a:endParaRPr lang="zh-CN" altLang="en-US" dirty="0"/>
          </a:p>
        </p:txBody>
      </p:sp>
    </p:spTree>
    <p:extLst>
      <p:ext uri="{BB962C8B-B14F-4D97-AF65-F5344CB8AC3E}">
        <p14:creationId xmlns:p14="http://schemas.microsoft.com/office/powerpoint/2010/main" val="275006382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733831" y="319112"/>
            <a:ext cx="9902112" cy="595288"/>
          </a:xfrm>
          <a:prstGeom prst="rect">
            <a:avLst/>
          </a:prstGeom>
        </p:spPr>
      </p:pic>
      <p:sp>
        <p:nvSpPr>
          <p:cNvPr id="3" name="文本框 2"/>
          <p:cNvSpPr txBox="1"/>
          <p:nvPr/>
        </p:nvSpPr>
        <p:spPr>
          <a:xfrm>
            <a:off x="1443038" y="1157288"/>
            <a:ext cx="5672137" cy="646331"/>
          </a:xfrm>
          <a:prstGeom prst="rect">
            <a:avLst/>
          </a:prstGeom>
          <a:noFill/>
        </p:spPr>
        <p:txBody>
          <a:bodyPr wrap="square" rtlCol="0">
            <a:spAutoFit/>
          </a:bodyPr>
          <a:lstStyle/>
          <a:p>
            <a:r>
              <a:rPr lang="zh-CN" altLang="en-US" dirty="0" smtClean="0"/>
              <a:t>这是一个相对路径，</a:t>
            </a:r>
            <a:r>
              <a:rPr lang="en-US" altLang="zh-CN" dirty="0" smtClean="0"/>
              <a:t>./</a:t>
            </a:r>
            <a:r>
              <a:rPr lang="zh-CN" altLang="en-US" dirty="0" smtClean="0"/>
              <a:t>就代表</a:t>
            </a:r>
            <a:r>
              <a:rPr lang="en-US" altLang="zh-CN" dirty="0" smtClean="0"/>
              <a:t>upload</a:t>
            </a:r>
            <a:r>
              <a:rPr lang="zh-CN" altLang="en-US" dirty="0" smtClean="0"/>
              <a:t>上面一层的文件，也就是最大的根目录</a:t>
            </a:r>
            <a:endParaRPr lang="zh-CN" altLang="en-US" dirty="0"/>
          </a:p>
        </p:txBody>
      </p:sp>
      <p:pic>
        <p:nvPicPr>
          <p:cNvPr id="4" name="图片 3"/>
          <p:cNvPicPr>
            <a:picLocks noChangeAspect="1"/>
          </p:cNvPicPr>
          <p:nvPr/>
        </p:nvPicPr>
        <p:blipFill>
          <a:blip r:embed="rId3"/>
          <a:stretch>
            <a:fillRect/>
          </a:stretch>
        </p:blipFill>
        <p:spPr>
          <a:xfrm>
            <a:off x="0" y="2667021"/>
            <a:ext cx="11692839" cy="490516"/>
          </a:xfrm>
          <a:prstGeom prst="rect">
            <a:avLst/>
          </a:prstGeom>
        </p:spPr>
      </p:pic>
      <p:pic>
        <p:nvPicPr>
          <p:cNvPr id="5" name="图片 4"/>
          <p:cNvPicPr>
            <a:picLocks noChangeAspect="1"/>
          </p:cNvPicPr>
          <p:nvPr/>
        </p:nvPicPr>
        <p:blipFill>
          <a:blip r:embed="rId4"/>
          <a:stretch>
            <a:fillRect/>
          </a:stretch>
        </p:blipFill>
        <p:spPr>
          <a:xfrm>
            <a:off x="1314761" y="1734049"/>
            <a:ext cx="6425813" cy="637676"/>
          </a:xfrm>
          <a:prstGeom prst="rect">
            <a:avLst/>
          </a:prstGeom>
        </p:spPr>
      </p:pic>
      <p:pic>
        <p:nvPicPr>
          <p:cNvPr id="6" name="图片 5"/>
          <p:cNvPicPr>
            <a:picLocks noChangeAspect="1"/>
          </p:cNvPicPr>
          <p:nvPr/>
        </p:nvPicPr>
        <p:blipFill>
          <a:blip r:embed="rId5"/>
          <a:stretch>
            <a:fillRect/>
          </a:stretch>
        </p:blipFill>
        <p:spPr>
          <a:xfrm>
            <a:off x="733831" y="4124346"/>
            <a:ext cx="6485714" cy="285714"/>
          </a:xfrm>
          <a:prstGeom prst="rect">
            <a:avLst/>
          </a:prstGeom>
        </p:spPr>
      </p:pic>
      <p:sp>
        <p:nvSpPr>
          <p:cNvPr id="7" name="文本框 6"/>
          <p:cNvSpPr txBox="1"/>
          <p:nvPr/>
        </p:nvSpPr>
        <p:spPr>
          <a:xfrm>
            <a:off x="485775" y="4643438"/>
            <a:ext cx="6515100" cy="646331"/>
          </a:xfrm>
          <a:prstGeom prst="rect">
            <a:avLst/>
          </a:prstGeom>
          <a:noFill/>
        </p:spPr>
        <p:txBody>
          <a:bodyPr wrap="square" rtlCol="0">
            <a:spAutoFit/>
          </a:bodyPr>
          <a:lstStyle/>
          <a:p>
            <a:r>
              <a:rPr lang="zh-CN" altLang="en-US" dirty="0" smtClean="0"/>
              <a:t>但一般我们上传都用绝对路径，因为觉绝对路径永远都是网站根目录开头 </a:t>
            </a:r>
            <a:r>
              <a:rPr lang="en-US" altLang="zh-CN" dirty="0" smtClean="0"/>
              <a:t>/</a:t>
            </a:r>
            <a:r>
              <a:rPr lang="zh-CN" altLang="en-US" dirty="0" smtClean="0"/>
              <a:t>开头</a:t>
            </a:r>
            <a:endParaRPr lang="zh-CN" altLang="en-US" dirty="0"/>
          </a:p>
        </p:txBody>
      </p:sp>
    </p:spTree>
    <p:extLst>
      <p:ext uri="{BB962C8B-B14F-4D97-AF65-F5344CB8AC3E}">
        <p14:creationId xmlns:p14="http://schemas.microsoft.com/office/powerpoint/2010/main" val="363478267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548150" y="762170"/>
            <a:ext cx="7002762" cy="3538367"/>
          </a:xfrm>
          <a:prstGeom prst="rect">
            <a:avLst/>
          </a:prstGeom>
        </p:spPr>
      </p:pic>
    </p:spTree>
    <p:extLst>
      <p:ext uri="{BB962C8B-B14F-4D97-AF65-F5344CB8AC3E}">
        <p14:creationId xmlns:p14="http://schemas.microsoft.com/office/powerpoint/2010/main" val="192661407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228725" y="471488"/>
            <a:ext cx="5443538" cy="646331"/>
          </a:xfrm>
          <a:prstGeom prst="rect">
            <a:avLst/>
          </a:prstGeom>
          <a:noFill/>
        </p:spPr>
        <p:txBody>
          <a:bodyPr wrap="square" rtlCol="0">
            <a:spAutoFit/>
          </a:bodyPr>
          <a:lstStyle/>
          <a:p>
            <a:r>
              <a:rPr lang="zh-CN" altLang="en-US" dirty="0" smtClean="0"/>
              <a:t>除了单个文件有大小限制，</a:t>
            </a:r>
            <a:r>
              <a:rPr lang="en-US" altLang="zh-CN" dirty="0" smtClean="0"/>
              <a:t>PHP</a:t>
            </a:r>
            <a:r>
              <a:rPr lang="zh-CN" altLang="en-US" dirty="0" smtClean="0"/>
              <a:t>也会请求报文的大小限制</a:t>
            </a:r>
            <a:endParaRPr lang="zh-CN" altLang="en-US" dirty="0"/>
          </a:p>
        </p:txBody>
      </p:sp>
      <p:pic>
        <p:nvPicPr>
          <p:cNvPr id="3" name="图片 2"/>
          <p:cNvPicPr>
            <a:picLocks noChangeAspect="1"/>
          </p:cNvPicPr>
          <p:nvPr/>
        </p:nvPicPr>
        <p:blipFill>
          <a:blip r:embed="rId2"/>
          <a:stretch>
            <a:fillRect/>
          </a:stretch>
        </p:blipFill>
        <p:spPr>
          <a:xfrm>
            <a:off x="1228725" y="1819362"/>
            <a:ext cx="3609524" cy="1390476"/>
          </a:xfrm>
          <a:prstGeom prst="rect">
            <a:avLst/>
          </a:prstGeom>
        </p:spPr>
      </p:pic>
      <p:pic>
        <p:nvPicPr>
          <p:cNvPr id="4" name="图片 3"/>
          <p:cNvPicPr>
            <a:picLocks noChangeAspect="1"/>
          </p:cNvPicPr>
          <p:nvPr/>
        </p:nvPicPr>
        <p:blipFill>
          <a:blip r:embed="rId3"/>
          <a:stretch>
            <a:fillRect/>
          </a:stretch>
        </p:blipFill>
        <p:spPr>
          <a:xfrm>
            <a:off x="1519633" y="3348090"/>
            <a:ext cx="7425683" cy="995310"/>
          </a:xfrm>
          <a:prstGeom prst="rect">
            <a:avLst/>
          </a:prstGeom>
        </p:spPr>
      </p:pic>
    </p:spTree>
    <p:extLst>
      <p:ext uri="{BB962C8B-B14F-4D97-AF65-F5344CB8AC3E}">
        <p14:creationId xmlns:p14="http://schemas.microsoft.com/office/powerpoint/2010/main" val="3610795668"/>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329290" y="3581810"/>
            <a:ext cx="8419048" cy="3276190"/>
          </a:xfrm>
          <a:prstGeom prst="rect">
            <a:avLst/>
          </a:prstGeom>
        </p:spPr>
      </p:pic>
      <p:pic>
        <p:nvPicPr>
          <p:cNvPr id="3" name="图片 2"/>
          <p:cNvPicPr>
            <a:picLocks noChangeAspect="1"/>
          </p:cNvPicPr>
          <p:nvPr/>
        </p:nvPicPr>
        <p:blipFill>
          <a:blip r:embed="rId3"/>
          <a:stretch>
            <a:fillRect/>
          </a:stretch>
        </p:blipFill>
        <p:spPr>
          <a:xfrm>
            <a:off x="1329290" y="0"/>
            <a:ext cx="7990476" cy="3857143"/>
          </a:xfrm>
          <a:prstGeom prst="rect">
            <a:avLst/>
          </a:prstGeom>
        </p:spPr>
      </p:pic>
    </p:spTree>
    <p:extLst>
      <p:ext uri="{BB962C8B-B14F-4D97-AF65-F5344CB8AC3E}">
        <p14:creationId xmlns:p14="http://schemas.microsoft.com/office/powerpoint/2010/main" val="594901222"/>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2119809" y="1219476"/>
            <a:ext cx="7952381" cy="4419048"/>
          </a:xfrm>
          <a:prstGeom prst="rect">
            <a:avLst/>
          </a:prstGeom>
        </p:spPr>
      </p:pic>
    </p:spTree>
    <p:extLst>
      <p:ext uri="{BB962C8B-B14F-4D97-AF65-F5344CB8AC3E}">
        <p14:creationId xmlns:p14="http://schemas.microsoft.com/office/powerpoint/2010/main" val="2289641084"/>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848021" y="766802"/>
            <a:ext cx="7803104" cy="1047711"/>
          </a:xfrm>
          <a:prstGeom prst="rect">
            <a:avLst/>
          </a:prstGeom>
        </p:spPr>
      </p:pic>
    </p:spTree>
    <p:extLst>
      <p:ext uri="{BB962C8B-B14F-4D97-AF65-F5344CB8AC3E}">
        <p14:creationId xmlns:p14="http://schemas.microsoft.com/office/powerpoint/2010/main" val="39972182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579275" y="111819"/>
            <a:ext cx="7266667" cy="1257143"/>
          </a:xfrm>
          <a:prstGeom prst="rect">
            <a:avLst/>
          </a:prstGeom>
        </p:spPr>
      </p:pic>
      <p:sp>
        <p:nvSpPr>
          <p:cNvPr id="3" name="文本框 2"/>
          <p:cNvSpPr txBox="1"/>
          <p:nvPr/>
        </p:nvSpPr>
        <p:spPr>
          <a:xfrm>
            <a:off x="655093" y="1637731"/>
            <a:ext cx="6905767" cy="923330"/>
          </a:xfrm>
          <a:prstGeom prst="rect">
            <a:avLst/>
          </a:prstGeom>
          <a:noFill/>
        </p:spPr>
        <p:txBody>
          <a:bodyPr wrap="square" rtlCol="0">
            <a:spAutoFit/>
          </a:bodyPr>
          <a:lstStyle/>
          <a:p>
            <a:r>
              <a:rPr lang="zh-CN" altLang="en-US" dirty="0" smtClean="0"/>
              <a:t>这玩意儿找不到返回</a:t>
            </a:r>
            <a:r>
              <a:rPr lang="en-US" altLang="zh-CN" dirty="0" smtClean="0"/>
              <a:t>false</a:t>
            </a:r>
            <a:r>
              <a:rPr lang="zh-CN" altLang="en-US" dirty="0" smtClean="0"/>
              <a:t>，找得到返回</a:t>
            </a:r>
            <a:endParaRPr lang="en-US" altLang="zh-CN" dirty="0" smtClean="0"/>
          </a:p>
          <a:p>
            <a:endParaRPr lang="en-US" altLang="zh-CN" dirty="0"/>
          </a:p>
          <a:p>
            <a:r>
              <a:rPr lang="zh-CN" altLang="en-US" dirty="0" smtClean="0"/>
              <a:t>而</a:t>
            </a:r>
            <a:r>
              <a:rPr lang="en-US" altLang="zh-CN" dirty="0" err="1" smtClean="0"/>
              <a:t>js</a:t>
            </a:r>
            <a:r>
              <a:rPr lang="zh-CN" altLang="en-US" dirty="0" smtClean="0"/>
              <a:t>里面的相同函数，找不到返回</a:t>
            </a:r>
            <a:r>
              <a:rPr lang="en-US" altLang="zh-CN" dirty="0" smtClean="0"/>
              <a:t>-1</a:t>
            </a:r>
            <a:endParaRPr lang="zh-CN" altLang="en-US" dirty="0"/>
          </a:p>
        </p:txBody>
      </p:sp>
    </p:spTree>
    <p:extLst>
      <p:ext uri="{BB962C8B-B14F-4D97-AF65-F5344CB8AC3E}">
        <p14:creationId xmlns:p14="http://schemas.microsoft.com/office/powerpoint/2010/main" val="346955314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738506" y="866981"/>
            <a:ext cx="7526304" cy="4876594"/>
          </a:xfrm>
          <a:prstGeom prst="rect">
            <a:avLst/>
          </a:prstGeom>
        </p:spPr>
      </p:pic>
      <p:sp>
        <p:nvSpPr>
          <p:cNvPr id="3" name="文本框 2"/>
          <p:cNvSpPr txBox="1"/>
          <p:nvPr/>
        </p:nvSpPr>
        <p:spPr>
          <a:xfrm>
            <a:off x="114300" y="185738"/>
            <a:ext cx="5472113" cy="369332"/>
          </a:xfrm>
          <a:prstGeom prst="rect">
            <a:avLst/>
          </a:prstGeom>
          <a:noFill/>
        </p:spPr>
        <p:txBody>
          <a:bodyPr wrap="square" rtlCol="0">
            <a:spAutoFit/>
          </a:bodyPr>
          <a:lstStyle/>
          <a:p>
            <a:r>
              <a:rPr lang="en-US" altLang="zh-CN" dirty="0" smtClean="0"/>
              <a:t>PHP</a:t>
            </a:r>
            <a:r>
              <a:rPr lang="zh-CN" altLang="en-US" dirty="0" smtClean="0"/>
              <a:t>打印区分数据的唯一</a:t>
            </a:r>
            <a:r>
              <a:rPr lang="en-US" altLang="zh-CN" dirty="0" smtClean="0"/>
              <a:t>ID</a:t>
            </a:r>
            <a:endParaRPr lang="zh-CN" altLang="en-US" dirty="0"/>
          </a:p>
        </p:txBody>
      </p:sp>
    </p:spTree>
    <p:extLst>
      <p:ext uri="{BB962C8B-B14F-4D97-AF65-F5344CB8AC3E}">
        <p14:creationId xmlns:p14="http://schemas.microsoft.com/office/powerpoint/2010/main" val="413701184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462412" y="538334"/>
            <a:ext cx="6086712" cy="3233566"/>
          </a:xfrm>
          <a:prstGeom prst="rect">
            <a:avLst/>
          </a:prstGeom>
        </p:spPr>
      </p:pic>
    </p:spTree>
    <p:extLst>
      <p:ext uri="{BB962C8B-B14F-4D97-AF65-F5344CB8AC3E}">
        <p14:creationId xmlns:p14="http://schemas.microsoft.com/office/powerpoint/2010/main" val="265728250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3981714" y="1690905"/>
            <a:ext cx="4228571" cy="3476190"/>
          </a:xfrm>
          <a:prstGeom prst="rect">
            <a:avLst/>
          </a:prstGeom>
        </p:spPr>
      </p:pic>
    </p:spTree>
    <p:extLst>
      <p:ext uri="{BB962C8B-B14F-4D97-AF65-F5344CB8AC3E}">
        <p14:creationId xmlns:p14="http://schemas.microsoft.com/office/powerpoint/2010/main" val="318301224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3424571" y="1476619"/>
            <a:ext cx="5342857" cy="3904762"/>
          </a:xfrm>
          <a:prstGeom prst="rect">
            <a:avLst/>
          </a:prstGeom>
        </p:spPr>
      </p:pic>
    </p:spTree>
    <p:extLst>
      <p:ext uri="{BB962C8B-B14F-4D97-AF65-F5344CB8AC3E}">
        <p14:creationId xmlns:p14="http://schemas.microsoft.com/office/powerpoint/2010/main" val="134270377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971671" y="481055"/>
            <a:ext cx="3191602" cy="1147719"/>
          </a:xfrm>
          <a:prstGeom prst="rect">
            <a:avLst/>
          </a:prstGeom>
        </p:spPr>
      </p:pic>
      <p:sp>
        <p:nvSpPr>
          <p:cNvPr id="3" name="文本框 2"/>
          <p:cNvSpPr txBox="1"/>
          <p:nvPr/>
        </p:nvSpPr>
        <p:spPr>
          <a:xfrm>
            <a:off x="1000125" y="1785938"/>
            <a:ext cx="3328988" cy="646331"/>
          </a:xfrm>
          <a:prstGeom prst="rect">
            <a:avLst/>
          </a:prstGeom>
          <a:noFill/>
        </p:spPr>
        <p:txBody>
          <a:bodyPr wrap="square" rtlCol="0">
            <a:spAutoFit/>
          </a:bodyPr>
          <a:lstStyle/>
          <a:p>
            <a:r>
              <a:rPr lang="zh-CN" altLang="en-US" dirty="0" smtClean="0"/>
              <a:t>文件编码 好像在菜单栏的</a:t>
            </a:r>
            <a:r>
              <a:rPr lang="en-US" altLang="zh-CN" dirty="0" smtClean="0"/>
              <a:t>view</a:t>
            </a:r>
            <a:r>
              <a:rPr lang="zh-CN" altLang="en-US" dirty="0" smtClean="0"/>
              <a:t>里面</a:t>
            </a:r>
            <a:endParaRPr lang="zh-CN" altLang="en-US" dirty="0"/>
          </a:p>
        </p:txBody>
      </p:sp>
      <p:pic>
        <p:nvPicPr>
          <p:cNvPr id="4" name="图片 3"/>
          <p:cNvPicPr>
            <a:picLocks noChangeAspect="1"/>
          </p:cNvPicPr>
          <p:nvPr/>
        </p:nvPicPr>
        <p:blipFill>
          <a:blip r:embed="rId3"/>
          <a:stretch>
            <a:fillRect/>
          </a:stretch>
        </p:blipFill>
        <p:spPr>
          <a:xfrm>
            <a:off x="685800" y="2432269"/>
            <a:ext cx="4278544" cy="1014366"/>
          </a:xfrm>
          <a:prstGeom prst="rect">
            <a:avLst/>
          </a:prstGeom>
        </p:spPr>
      </p:pic>
      <p:sp>
        <p:nvSpPr>
          <p:cNvPr id="5" name="文本框 4"/>
          <p:cNvSpPr txBox="1"/>
          <p:nvPr/>
        </p:nvSpPr>
        <p:spPr>
          <a:xfrm>
            <a:off x="1000125" y="3539101"/>
            <a:ext cx="3357562" cy="369332"/>
          </a:xfrm>
          <a:prstGeom prst="rect">
            <a:avLst/>
          </a:prstGeom>
          <a:noFill/>
        </p:spPr>
        <p:txBody>
          <a:bodyPr wrap="square" rtlCol="0">
            <a:spAutoFit/>
          </a:bodyPr>
          <a:lstStyle/>
          <a:p>
            <a:r>
              <a:rPr lang="zh-CN" altLang="en-US" dirty="0" smtClean="0"/>
              <a:t>保存的时候也会显示</a:t>
            </a:r>
            <a:endParaRPr lang="zh-CN" altLang="en-US" dirty="0"/>
          </a:p>
        </p:txBody>
      </p:sp>
      <p:pic>
        <p:nvPicPr>
          <p:cNvPr id="6" name="图片 5"/>
          <p:cNvPicPr>
            <a:picLocks noChangeAspect="1"/>
          </p:cNvPicPr>
          <p:nvPr/>
        </p:nvPicPr>
        <p:blipFill>
          <a:blip r:embed="rId4"/>
          <a:stretch>
            <a:fillRect/>
          </a:stretch>
        </p:blipFill>
        <p:spPr>
          <a:xfrm>
            <a:off x="290628" y="4250130"/>
            <a:ext cx="2656173" cy="547664"/>
          </a:xfrm>
          <a:prstGeom prst="rect">
            <a:avLst/>
          </a:prstGeom>
        </p:spPr>
      </p:pic>
      <p:sp>
        <p:nvSpPr>
          <p:cNvPr id="7" name="文本框 6"/>
          <p:cNvSpPr txBox="1"/>
          <p:nvPr/>
        </p:nvSpPr>
        <p:spPr>
          <a:xfrm>
            <a:off x="357187" y="4800600"/>
            <a:ext cx="4772025" cy="646331"/>
          </a:xfrm>
          <a:prstGeom prst="rect">
            <a:avLst/>
          </a:prstGeom>
          <a:noFill/>
        </p:spPr>
        <p:txBody>
          <a:bodyPr wrap="square" rtlCol="0">
            <a:spAutoFit/>
          </a:bodyPr>
          <a:lstStyle/>
          <a:p>
            <a:r>
              <a:rPr lang="zh-CN" altLang="en-US" dirty="0" smtClean="0"/>
              <a:t>如果文件编码是这个格式，则第一行前面的</a:t>
            </a:r>
            <a:r>
              <a:rPr lang="en-US" altLang="zh-CN" dirty="0" smtClean="0"/>
              <a:t>001</a:t>
            </a:r>
            <a:r>
              <a:rPr lang="zh-CN" altLang="en-US" dirty="0" smtClean="0"/>
              <a:t>可能无法正常显示</a:t>
            </a:r>
            <a:endParaRPr lang="zh-CN" altLang="en-US" dirty="0"/>
          </a:p>
        </p:txBody>
      </p:sp>
      <p:pic>
        <p:nvPicPr>
          <p:cNvPr id="8" name="图片 7"/>
          <p:cNvPicPr>
            <a:picLocks noChangeAspect="1"/>
          </p:cNvPicPr>
          <p:nvPr/>
        </p:nvPicPr>
        <p:blipFill>
          <a:blip r:embed="rId5"/>
          <a:stretch>
            <a:fillRect/>
          </a:stretch>
        </p:blipFill>
        <p:spPr>
          <a:xfrm>
            <a:off x="0" y="5446931"/>
            <a:ext cx="3933333" cy="580952"/>
          </a:xfrm>
          <a:prstGeom prst="rect">
            <a:avLst/>
          </a:prstGeom>
        </p:spPr>
      </p:pic>
      <p:pic>
        <p:nvPicPr>
          <p:cNvPr id="10" name="图片 9"/>
          <p:cNvPicPr>
            <a:picLocks noChangeAspect="1"/>
          </p:cNvPicPr>
          <p:nvPr/>
        </p:nvPicPr>
        <p:blipFill>
          <a:blip r:embed="rId6"/>
          <a:stretch>
            <a:fillRect/>
          </a:stretch>
        </p:blipFill>
        <p:spPr>
          <a:xfrm>
            <a:off x="6505814" y="277106"/>
            <a:ext cx="3838095" cy="2161905"/>
          </a:xfrm>
          <a:prstGeom prst="rect">
            <a:avLst/>
          </a:prstGeom>
        </p:spPr>
      </p:pic>
      <p:sp>
        <p:nvSpPr>
          <p:cNvPr id="11" name="文本框 10"/>
          <p:cNvSpPr txBox="1"/>
          <p:nvPr/>
        </p:nvSpPr>
        <p:spPr>
          <a:xfrm>
            <a:off x="6800850" y="2757488"/>
            <a:ext cx="4186238" cy="923330"/>
          </a:xfrm>
          <a:prstGeom prst="rect">
            <a:avLst/>
          </a:prstGeom>
          <a:noFill/>
        </p:spPr>
        <p:txBody>
          <a:bodyPr wrap="square" rtlCol="0">
            <a:spAutoFit/>
          </a:bodyPr>
          <a:lstStyle/>
          <a:p>
            <a:r>
              <a:rPr lang="zh-CN" altLang="en-US" dirty="0" smtClean="0"/>
              <a:t>本来是</a:t>
            </a:r>
            <a:r>
              <a:rPr lang="en-US" altLang="zh-CN" dirty="0" smtClean="0"/>
              <a:t>UTF8</a:t>
            </a:r>
            <a:r>
              <a:rPr lang="zh-CN" altLang="en-US" dirty="0" smtClean="0"/>
              <a:t>的格式，但是你打开记事本后保存，</a:t>
            </a:r>
            <a:r>
              <a:rPr lang="en-US" altLang="zh-CN" dirty="0" smtClean="0"/>
              <a:t>windows</a:t>
            </a:r>
            <a:r>
              <a:rPr lang="zh-CN" altLang="en-US" dirty="0" smtClean="0"/>
              <a:t>会格外在文件的编码上做一些小小的变化</a:t>
            </a:r>
            <a:endParaRPr lang="zh-CN" altLang="en-US" dirty="0"/>
          </a:p>
        </p:txBody>
      </p:sp>
      <p:pic>
        <p:nvPicPr>
          <p:cNvPr id="12" name="图片 11"/>
          <p:cNvPicPr>
            <a:picLocks noChangeAspect="1"/>
          </p:cNvPicPr>
          <p:nvPr/>
        </p:nvPicPr>
        <p:blipFill>
          <a:blip r:embed="rId7"/>
          <a:stretch>
            <a:fillRect/>
          </a:stretch>
        </p:blipFill>
        <p:spPr>
          <a:xfrm>
            <a:off x="6372225" y="3680818"/>
            <a:ext cx="2271713" cy="2398624"/>
          </a:xfrm>
          <a:prstGeom prst="rect">
            <a:avLst/>
          </a:prstGeom>
        </p:spPr>
      </p:pic>
      <p:pic>
        <p:nvPicPr>
          <p:cNvPr id="13" name="图片 12"/>
          <p:cNvPicPr>
            <a:picLocks noChangeAspect="1"/>
          </p:cNvPicPr>
          <p:nvPr/>
        </p:nvPicPr>
        <p:blipFill>
          <a:blip r:embed="rId4"/>
          <a:stretch>
            <a:fillRect/>
          </a:stretch>
        </p:blipFill>
        <p:spPr>
          <a:xfrm>
            <a:off x="6677141" y="4250130"/>
            <a:ext cx="1966798" cy="354017"/>
          </a:xfrm>
          <a:prstGeom prst="rect">
            <a:avLst/>
          </a:prstGeom>
        </p:spPr>
      </p:pic>
      <p:sp>
        <p:nvSpPr>
          <p:cNvPr id="14" name="文本框 13"/>
          <p:cNvSpPr txBox="1"/>
          <p:nvPr/>
        </p:nvSpPr>
        <p:spPr>
          <a:xfrm>
            <a:off x="6672262" y="4922625"/>
            <a:ext cx="2428875" cy="923330"/>
          </a:xfrm>
          <a:prstGeom prst="rect">
            <a:avLst/>
          </a:prstGeom>
          <a:noFill/>
        </p:spPr>
        <p:txBody>
          <a:bodyPr wrap="square" rtlCol="0">
            <a:spAutoFit/>
          </a:bodyPr>
          <a:lstStyle/>
          <a:p>
            <a:r>
              <a:rPr lang="zh-CN" altLang="en-US" dirty="0" smtClean="0"/>
              <a:t>存储的时候会有一个文件头，里面存的文件一一些附属信息</a:t>
            </a:r>
            <a:endParaRPr lang="zh-CN" altLang="en-US" dirty="0"/>
          </a:p>
        </p:txBody>
      </p:sp>
      <p:sp>
        <p:nvSpPr>
          <p:cNvPr id="15" name="文本框 14"/>
          <p:cNvSpPr txBox="1"/>
          <p:nvPr/>
        </p:nvSpPr>
        <p:spPr>
          <a:xfrm>
            <a:off x="6800850" y="6400800"/>
            <a:ext cx="4814888" cy="369332"/>
          </a:xfrm>
          <a:prstGeom prst="rect">
            <a:avLst/>
          </a:prstGeom>
          <a:noFill/>
        </p:spPr>
        <p:txBody>
          <a:bodyPr wrap="square" rtlCol="0">
            <a:spAutoFit/>
          </a:bodyPr>
          <a:lstStyle/>
          <a:p>
            <a:r>
              <a:rPr lang="zh-CN" altLang="en-US" dirty="0" smtClean="0"/>
              <a:t>所以保存的时候一定要注意格式</a:t>
            </a:r>
            <a:endParaRPr lang="zh-CN" altLang="en-US" dirty="0"/>
          </a:p>
        </p:txBody>
      </p:sp>
    </p:spTree>
    <p:extLst>
      <p:ext uri="{BB962C8B-B14F-4D97-AF65-F5344CB8AC3E}">
        <p14:creationId xmlns:p14="http://schemas.microsoft.com/office/powerpoint/2010/main" val="84889489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929097" y="633640"/>
            <a:ext cx="4561905" cy="3647619"/>
          </a:xfrm>
          <a:prstGeom prst="rect">
            <a:avLst/>
          </a:prstGeom>
        </p:spPr>
      </p:pic>
      <p:sp>
        <p:nvSpPr>
          <p:cNvPr id="3" name="文本框 2"/>
          <p:cNvSpPr txBox="1"/>
          <p:nvPr/>
        </p:nvSpPr>
        <p:spPr>
          <a:xfrm>
            <a:off x="614363" y="4757738"/>
            <a:ext cx="3595686" cy="646331"/>
          </a:xfrm>
          <a:prstGeom prst="rect">
            <a:avLst/>
          </a:prstGeom>
          <a:noFill/>
        </p:spPr>
        <p:txBody>
          <a:bodyPr wrap="square" rtlCol="0">
            <a:spAutoFit/>
          </a:bodyPr>
          <a:lstStyle/>
          <a:p>
            <a:r>
              <a:rPr lang="zh-CN" altLang="en-US" dirty="0" smtClean="0"/>
              <a:t>用登录的表单页面输入用户名，输入密码。到这个文件去匹配</a:t>
            </a:r>
            <a:endParaRPr lang="zh-CN" altLang="en-US" dirty="0"/>
          </a:p>
        </p:txBody>
      </p:sp>
      <p:pic>
        <p:nvPicPr>
          <p:cNvPr id="4" name="图片 3"/>
          <p:cNvPicPr>
            <a:picLocks noChangeAspect="1"/>
          </p:cNvPicPr>
          <p:nvPr/>
        </p:nvPicPr>
        <p:blipFill>
          <a:blip r:embed="rId3"/>
          <a:stretch>
            <a:fillRect/>
          </a:stretch>
        </p:blipFill>
        <p:spPr>
          <a:xfrm>
            <a:off x="4210049" y="4967386"/>
            <a:ext cx="1904762" cy="1580952"/>
          </a:xfrm>
          <a:prstGeom prst="rect">
            <a:avLst/>
          </a:prstGeom>
        </p:spPr>
      </p:pic>
      <p:sp>
        <p:nvSpPr>
          <p:cNvPr id="5" name="文本框 4"/>
          <p:cNvSpPr txBox="1"/>
          <p:nvPr/>
        </p:nvSpPr>
        <p:spPr>
          <a:xfrm>
            <a:off x="8343900" y="633640"/>
            <a:ext cx="2743200" cy="1200329"/>
          </a:xfrm>
          <a:prstGeom prst="rect">
            <a:avLst/>
          </a:prstGeom>
          <a:noFill/>
        </p:spPr>
        <p:txBody>
          <a:bodyPr wrap="square" rtlCol="0">
            <a:spAutoFit/>
          </a:bodyPr>
          <a:lstStyle/>
          <a:p>
            <a:r>
              <a:rPr lang="zh-CN" altLang="en-US" dirty="0" smtClean="0"/>
              <a:t>怎么解析这个文件中的内容，先</a:t>
            </a:r>
            <a:r>
              <a:rPr lang="en-US" altLang="zh-CN" dirty="0" smtClean="0"/>
              <a:t>-N</a:t>
            </a:r>
            <a:r>
              <a:rPr lang="zh-CN" altLang="en-US" dirty="0" smtClean="0"/>
              <a:t>分割一下，</a:t>
            </a:r>
            <a:endParaRPr lang="en-US" altLang="zh-CN" dirty="0" smtClean="0"/>
          </a:p>
          <a:p>
            <a:r>
              <a:rPr lang="zh-CN" altLang="en-US" dirty="0" smtClean="0"/>
              <a:t>再竖线分割就得到用户名和密码</a:t>
            </a:r>
            <a:endParaRPr lang="zh-CN" altLang="en-US" dirty="0"/>
          </a:p>
        </p:txBody>
      </p:sp>
    </p:spTree>
    <p:extLst>
      <p:ext uri="{BB962C8B-B14F-4D97-AF65-F5344CB8AC3E}">
        <p14:creationId xmlns:p14="http://schemas.microsoft.com/office/powerpoint/2010/main" val="145084426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520396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53034008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0658875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877805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473958" y="887104"/>
            <a:ext cx="6045958" cy="646331"/>
          </a:xfrm>
          <a:prstGeom prst="rect">
            <a:avLst/>
          </a:prstGeom>
          <a:noFill/>
        </p:spPr>
        <p:txBody>
          <a:bodyPr wrap="square" rtlCol="0">
            <a:spAutoFit/>
          </a:bodyPr>
          <a:lstStyle/>
          <a:p>
            <a:r>
              <a:rPr lang="en-US" altLang="zh-CN" dirty="0" smtClean="0"/>
              <a:t>PHP</a:t>
            </a:r>
            <a:r>
              <a:rPr lang="zh-CN" altLang="en-US" dirty="0" smtClean="0"/>
              <a:t>外面的东西，不管正确与否，或者是对是错，都会原封不动的输出</a:t>
            </a:r>
            <a:endParaRPr lang="zh-CN" altLang="en-US" dirty="0"/>
          </a:p>
        </p:txBody>
      </p:sp>
    </p:spTree>
    <p:extLst>
      <p:ext uri="{BB962C8B-B14F-4D97-AF65-F5344CB8AC3E}">
        <p14:creationId xmlns:p14="http://schemas.microsoft.com/office/powerpoint/2010/main" val="49467113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21985738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28222930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6342986"/>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5125</TotalTime>
  <Words>1146</Words>
  <Application>Microsoft Office PowerPoint</Application>
  <PresentationFormat>宽屏</PresentationFormat>
  <Paragraphs>85</Paragraphs>
  <Slides>92</Slides>
  <Notes>0</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92</vt:i4>
      </vt:variant>
    </vt:vector>
  </HeadingPairs>
  <TitlesOfParts>
    <vt:vector size="97" baseType="lpstr">
      <vt:lpstr>宋体</vt:lpstr>
      <vt:lpstr>Arial</vt:lpstr>
      <vt:lpstr>Calibri</vt:lpstr>
      <vt:lpstr>Calibri Light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gushuang</dc:creator>
  <cp:lastModifiedBy>gushuang</cp:lastModifiedBy>
  <cp:revision>182</cp:revision>
  <dcterms:created xsi:type="dcterms:W3CDTF">2019-08-19T01:58:39Z</dcterms:created>
  <dcterms:modified xsi:type="dcterms:W3CDTF">2019-08-22T15:24:24Z</dcterms:modified>
</cp:coreProperties>
</file>